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290" r:id="rId2"/>
    <p:sldId id="1181" r:id="rId3"/>
    <p:sldId id="1182" r:id="rId4"/>
    <p:sldId id="1133" r:id="rId5"/>
    <p:sldId id="1192" r:id="rId6"/>
    <p:sldId id="1371" r:id="rId7"/>
    <p:sldId id="1508" r:id="rId8"/>
    <p:sldId id="1509" r:id="rId9"/>
    <p:sldId id="284" r:id="rId10"/>
    <p:sldId id="909" r:id="rId11"/>
    <p:sldId id="910" r:id="rId12"/>
    <p:sldId id="293" r:id="rId13"/>
    <p:sldId id="275" r:id="rId14"/>
    <p:sldId id="264" r:id="rId15"/>
    <p:sldId id="285" r:id="rId16"/>
    <p:sldId id="1460" r:id="rId17"/>
    <p:sldId id="1505" r:id="rId18"/>
    <p:sldId id="280" r:id="rId19"/>
    <p:sldId id="1364" r:id="rId20"/>
    <p:sldId id="1457" r:id="rId21"/>
    <p:sldId id="1506" r:id="rId22"/>
    <p:sldId id="806" r:id="rId23"/>
    <p:sldId id="1374" r:id="rId24"/>
    <p:sldId id="692" r:id="rId25"/>
    <p:sldId id="1499" r:id="rId26"/>
    <p:sldId id="1495" r:id="rId27"/>
    <p:sldId id="1384" r:id="rId28"/>
    <p:sldId id="1507" r:id="rId29"/>
  </p:sldIdLst>
  <p:sldSz cx="9144000" cy="6858000" type="screen4x3"/>
  <p:notesSz cx="9872663" cy="67976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1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5BFA58-F9EB-669C-ABC7-1B759C49017F}" name="Brad Searle" initials="BS" userId="S::Brad.Searle@bingoindustries.com.au::af789527-0bf8-46f4-934e-df92427da9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2D56"/>
    <a:srgbClr val="AAE11F"/>
    <a:srgbClr val="F8F892"/>
    <a:srgbClr val="003300"/>
    <a:srgbClr val="001B30"/>
    <a:srgbClr val="404040"/>
    <a:srgbClr val="0092D2"/>
    <a:srgbClr val="4CAEDC"/>
    <a:srgbClr val="DC5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2" autoAdjust="0"/>
    <p:restoredTop sz="89408" autoAdjust="0"/>
  </p:normalViewPr>
  <p:slideViewPr>
    <p:cSldViewPr snapToGrid="0" snapToObjects="1">
      <p:cViewPr varScale="1">
        <p:scale>
          <a:sx n="49" d="100"/>
          <a:sy n="49" d="100"/>
        </p:scale>
        <p:origin x="1796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 snapToGrid="0" snapToObjects="1">
      <p:cViewPr varScale="1">
        <p:scale>
          <a:sx n="131" d="100"/>
          <a:sy n="131" d="100"/>
        </p:scale>
        <p:origin x="-4688" y="-112"/>
      </p:cViewPr>
      <p:guideLst>
        <p:guide orient="horz" pos="2142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reej\Documents\Test%20reports\AUS-%20State%20of%20Waste%202020%20PS%2070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reej\Documents\Test%20reports\AUS-%20State%20of%20Waste%202020%20PS%2070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reej\Documents\Test%20reports\AUS-%20State%20of%20Waste%202020%20PS%2070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C:\Users\Sabrina%20Khong\Dropbox\02%20Library\0000%20MRA%20Presentations\Mike's%20graphs\JAG%20MIKE%20BEST%20Waste%20projection%20trendline%20-%20JSU260323%20(MRA%20Consulting%20Group's%20conflicted%20copy%202023-06-19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C:\Users\Sabrina%20Khong\Dropbox\02%20Library\0000%20MRA%20Presentations\Mike's%20graphs\JAG%20MIKE%20BEST%20Waste%20projection%20trendline%20-%20JSU260323%20(MRA%20Consulting%20Group's%20conflicted%20copy%202023-06-19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5.xml"/><Relationship Id="rId4" Type="http://schemas.openxmlformats.org/officeDocument/2006/relationships/oleObject" Target="file:///C:\Users\Sabrina%20Khong\Dropbox\02%20Library\0000%20MRA%20Presentations\Mike's%20graphs\JAG%20MIKE%20BEST%20Waste%20projection%20trendline%20-%20JSU260323%20(MRA%20Consulting%20Group's%20conflicted%20copy%202023-06-19)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6.xml"/><Relationship Id="rId4" Type="http://schemas.openxmlformats.org/officeDocument/2006/relationships/oleObject" Target="file:///C:\Users\Sabrina%20Khong\Dropbox\02%20Library\0000%20MRA%20Presentations\Mike's%20graphs\JAG%20MIKE%20BEST%20Waste%20projection%20trendline%20-%20JSU260323%20(MRA%20Consulting%20Group's%20conflicted%20copy%202023-06-19)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imitris\Dropbox\02%20Library\0000%20MRA%20Presentations\Data%20for%20presentations\AUS-%20State%20of%20Waste%202020%20DD2009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52560841089661E-2"/>
          <c:y val="5.1934367201435433E-2"/>
          <c:w val="0.90199972378149174"/>
          <c:h val="0.80679861364128636"/>
        </c:manualLayout>
      </c:layout>
      <c:lineChart>
        <c:grouping val="standard"/>
        <c:varyColors val="0"/>
        <c:ser>
          <c:idx val="0"/>
          <c:order val="0"/>
          <c:tx>
            <c:strRef>
              <c:f>'Growth Chart Data'!$B$2</c:f>
              <c:strCache>
                <c:ptCount val="1"/>
                <c:pt idx="0">
                  <c:v>Population (%)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38%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9BC-4D32-AF01-D73DD2E8A2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'Growth Chart Data'!$A$3:$A$25</c:f>
              <c:strCache>
                <c:ptCount val="23"/>
                <c:pt idx="0">
                  <c:v>1996-97</c:v>
                </c:pt>
                <c:pt idx="1">
                  <c:v>1997-98</c:v>
                </c:pt>
                <c:pt idx="2">
                  <c:v>1998-99</c:v>
                </c:pt>
                <c:pt idx="3">
                  <c:v>1999-00</c:v>
                </c:pt>
                <c:pt idx="4">
                  <c:v>2000-01</c:v>
                </c:pt>
                <c:pt idx="5">
                  <c:v>2001-02</c:v>
                </c:pt>
                <c:pt idx="6">
                  <c:v>2002-03</c:v>
                </c:pt>
                <c:pt idx="7">
                  <c:v>2003-04</c:v>
                </c:pt>
                <c:pt idx="8">
                  <c:v>2004-05</c:v>
                </c:pt>
                <c:pt idx="9">
                  <c:v>2005-06</c:v>
                </c:pt>
                <c:pt idx="10">
                  <c:v>2006-07</c:v>
                </c:pt>
                <c:pt idx="11">
                  <c:v>2007-08</c:v>
                </c:pt>
                <c:pt idx="12">
                  <c:v>2008-09</c:v>
                </c:pt>
                <c:pt idx="13">
                  <c:v>2009-10</c:v>
                </c:pt>
                <c:pt idx="14">
                  <c:v>2010-11</c:v>
                </c:pt>
                <c:pt idx="15">
                  <c:v>2011-12</c:v>
                </c:pt>
                <c:pt idx="16">
                  <c:v>2012-13</c:v>
                </c:pt>
                <c:pt idx="17">
                  <c:v>2013-14</c:v>
                </c:pt>
                <c:pt idx="18">
                  <c:v>2014-15</c:v>
                </c:pt>
                <c:pt idx="19">
                  <c:v>2015-16</c:v>
                </c:pt>
                <c:pt idx="20">
                  <c:v>2016-17</c:v>
                </c:pt>
                <c:pt idx="21">
                  <c:v>2017-18</c:v>
                </c:pt>
                <c:pt idx="22">
                  <c:v>2018-19</c:v>
                </c:pt>
              </c:strCache>
            </c:strRef>
          </c:cat>
          <c:val>
            <c:numRef>
              <c:f>'Growth Chart Data'!$B$3:$B$25</c:f>
              <c:numCache>
                <c:formatCode>0</c:formatCode>
                <c:ptCount val="23"/>
                <c:pt idx="0">
                  <c:v>0</c:v>
                </c:pt>
                <c:pt idx="1">
                  <c:v>1.0020083591163242</c:v>
                </c:pt>
                <c:pt idx="2">
                  <c:v>2.1131194702274314</c:v>
                </c:pt>
                <c:pt idx="3">
                  <c:v>3.2882809531563861</c:v>
                </c:pt>
                <c:pt idx="4">
                  <c:v>4.6230255658687547</c:v>
                </c:pt>
                <c:pt idx="5">
                  <c:v>5.819899039244425</c:v>
                </c:pt>
                <c:pt idx="6">
                  <c:v>7.0439125006785064</c:v>
                </c:pt>
                <c:pt idx="7">
                  <c:v>8.1946479943548756</c:v>
                </c:pt>
                <c:pt idx="8">
                  <c:v>9.5196222113662188</c:v>
                </c:pt>
                <c:pt idx="9">
                  <c:v>11.007979156489167</c:v>
                </c:pt>
                <c:pt idx="10">
                  <c:v>13.052163057048238</c:v>
                </c:pt>
                <c:pt idx="11">
                  <c:v>15.340606850132987</c:v>
                </c:pt>
                <c:pt idx="12">
                  <c:v>17.742495793301849</c:v>
                </c:pt>
                <c:pt idx="13">
                  <c:v>19.588557781034567</c:v>
                </c:pt>
                <c:pt idx="14">
                  <c:v>21.261466644954673</c:v>
                </c:pt>
                <c:pt idx="15">
                  <c:v>23.44623568365629</c:v>
                </c:pt>
                <c:pt idx="16">
                  <c:v>25.635889920208442</c:v>
                </c:pt>
                <c:pt idx="17">
                  <c:v>27.580198664712576</c:v>
                </c:pt>
                <c:pt idx="18">
                  <c:v>29.462085436682408</c:v>
                </c:pt>
                <c:pt idx="19">
                  <c:v>31.662940889105997</c:v>
                </c:pt>
                <c:pt idx="20">
                  <c:v>33.901210884220781</c:v>
                </c:pt>
                <c:pt idx="21">
                  <c:v>36.177531469252536</c:v>
                </c:pt>
                <c:pt idx="22">
                  <c:v>38.4925495042298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BC-4D32-AF01-D73DD2E8A26F}"/>
            </c:ext>
          </c:extLst>
        </c:ser>
        <c:ser>
          <c:idx val="1"/>
          <c:order val="1"/>
          <c:tx>
            <c:strRef>
              <c:f>'Growth Chart Data'!$C$2</c:f>
              <c:strCache>
                <c:ptCount val="1"/>
                <c:pt idx="0">
                  <c:v>Economy (GVA)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layout>
                <c:manualLayout>
                  <c:x val="-3.3086719211734658E-2"/>
                  <c:y val="-7.892275616493406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190%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9BC-4D32-AF01-D73DD2E8A2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'Growth Chart Data'!$A$3:$A$25</c:f>
              <c:strCache>
                <c:ptCount val="23"/>
                <c:pt idx="0">
                  <c:v>1996-97</c:v>
                </c:pt>
                <c:pt idx="1">
                  <c:v>1997-98</c:v>
                </c:pt>
                <c:pt idx="2">
                  <c:v>1998-99</c:v>
                </c:pt>
                <c:pt idx="3">
                  <c:v>1999-00</c:v>
                </c:pt>
                <c:pt idx="4">
                  <c:v>2000-01</c:v>
                </c:pt>
                <c:pt idx="5">
                  <c:v>2001-02</c:v>
                </c:pt>
                <c:pt idx="6">
                  <c:v>2002-03</c:v>
                </c:pt>
                <c:pt idx="7">
                  <c:v>2003-04</c:v>
                </c:pt>
                <c:pt idx="8">
                  <c:v>2004-05</c:v>
                </c:pt>
                <c:pt idx="9">
                  <c:v>2005-06</c:v>
                </c:pt>
                <c:pt idx="10">
                  <c:v>2006-07</c:v>
                </c:pt>
                <c:pt idx="11">
                  <c:v>2007-08</c:v>
                </c:pt>
                <c:pt idx="12">
                  <c:v>2008-09</c:v>
                </c:pt>
                <c:pt idx="13">
                  <c:v>2009-10</c:v>
                </c:pt>
                <c:pt idx="14">
                  <c:v>2010-11</c:v>
                </c:pt>
                <c:pt idx="15">
                  <c:v>2011-12</c:v>
                </c:pt>
                <c:pt idx="16">
                  <c:v>2012-13</c:v>
                </c:pt>
                <c:pt idx="17">
                  <c:v>2013-14</c:v>
                </c:pt>
                <c:pt idx="18">
                  <c:v>2014-15</c:v>
                </c:pt>
                <c:pt idx="19">
                  <c:v>2015-16</c:v>
                </c:pt>
                <c:pt idx="20">
                  <c:v>2016-17</c:v>
                </c:pt>
                <c:pt idx="21">
                  <c:v>2017-18</c:v>
                </c:pt>
                <c:pt idx="22">
                  <c:v>2018-19</c:v>
                </c:pt>
              </c:strCache>
            </c:strRef>
          </c:cat>
          <c:val>
            <c:numRef>
              <c:f>'Growth Chart Data'!$C$3:$C$25</c:f>
              <c:numCache>
                <c:formatCode>0</c:formatCode>
                <c:ptCount val="23"/>
                <c:pt idx="0">
                  <c:v>0</c:v>
                </c:pt>
                <c:pt idx="1">
                  <c:v>5.9015542277377708</c:v>
                </c:pt>
                <c:pt idx="2">
                  <c:v>12.206773573021446</c:v>
                </c:pt>
                <c:pt idx="3">
                  <c:v>18.199828064620462</c:v>
                </c:pt>
                <c:pt idx="4">
                  <c:v>23.933489947738451</c:v>
                </c:pt>
                <c:pt idx="5">
                  <c:v>31.152222392455254</c:v>
                </c:pt>
                <c:pt idx="6">
                  <c:v>37.1554908669969</c:v>
                </c:pt>
                <c:pt idx="7">
                  <c:v>46.875585176106085</c:v>
                </c:pt>
                <c:pt idx="8">
                  <c:v>55.808990007320027</c:v>
                </c:pt>
                <c:pt idx="9">
                  <c:v>65.050303865992532</c:v>
                </c:pt>
                <c:pt idx="10">
                  <c:v>76.887033348654299</c:v>
                </c:pt>
                <c:pt idx="11">
                  <c:v>85.151209505813455</c:v>
                </c:pt>
                <c:pt idx="12">
                  <c:v>90.07860511039614</c:v>
                </c:pt>
                <c:pt idx="13">
                  <c:v>96.881117750200005</c:v>
                </c:pt>
                <c:pt idx="14">
                  <c:v>106.55184447508637</c:v>
                </c:pt>
                <c:pt idx="15">
                  <c:v>118.67009686260488</c:v>
                </c:pt>
                <c:pt idx="16">
                  <c:v>127.26282280441924</c:v>
                </c:pt>
                <c:pt idx="17">
                  <c:v>137.58554210714468</c:v>
                </c:pt>
                <c:pt idx="18">
                  <c:v>145.9673918594556</c:v>
                </c:pt>
                <c:pt idx="19">
                  <c:v>155.44171220400727</c:v>
                </c:pt>
                <c:pt idx="20">
                  <c:v>166.55707914134453</c:v>
                </c:pt>
                <c:pt idx="21">
                  <c:v>180.53214851131202</c:v>
                </c:pt>
                <c:pt idx="22">
                  <c:v>190.42502936520097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9BC-4D32-AF01-D73DD2E8A26F}"/>
            </c:ext>
          </c:extLst>
        </c:ser>
        <c:ser>
          <c:idx val="2"/>
          <c:order val="2"/>
          <c:tx>
            <c:strRef>
              <c:f>'Growth Chart Data'!$D$2</c:f>
              <c:strCache>
                <c:ptCount val="1"/>
                <c:pt idx="0">
                  <c:v>Waste generation (%)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layout>
                <c:manualLayout>
                  <c:x val="-2.2290300666101284E-2"/>
                  <c:y val="3.80277182519748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170%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9BC-4D32-AF01-D73DD2E8A2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'Growth Chart Data'!$A$3:$A$25</c:f>
              <c:strCache>
                <c:ptCount val="23"/>
                <c:pt idx="0">
                  <c:v>1996-97</c:v>
                </c:pt>
                <c:pt idx="1">
                  <c:v>1997-98</c:v>
                </c:pt>
                <c:pt idx="2">
                  <c:v>1998-99</c:v>
                </c:pt>
                <c:pt idx="3">
                  <c:v>1999-00</c:v>
                </c:pt>
                <c:pt idx="4">
                  <c:v>2000-01</c:v>
                </c:pt>
                <c:pt idx="5">
                  <c:v>2001-02</c:v>
                </c:pt>
                <c:pt idx="6">
                  <c:v>2002-03</c:v>
                </c:pt>
                <c:pt idx="7">
                  <c:v>2003-04</c:v>
                </c:pt>
                <c:pt idx="8">
                  <c:v>2004-05</c:v>
                </c:pt>
                <c:pt idx="9">
                  <c:v>2005-06</c:v>
                </c:pt>
                <c:pt idx="10">
                  <c:v>2006-07</c:v>
                </c:pt>
                <c:pt idx="11">
                  <c:v>2007-08</c:v>
                </c:pt>
                <c:pt idx="12">
                  <c:v>2008-09</c:v>
                </c:pt>
                <c:pt idx="13">
                  <c:v>2009-10</c:v>
                </c:pt>
                <c:pt idx="14">
                  <c:v>2010-11</c:v>
                </c:pt>
                <c:pt idx="15">
                  <c:v>2011-12</c:v>
                </c:pt>
                <c:pt idx="16">
                  <c:v>2012-13</c:v>
                </c:pt>
                <c:pt idx="17">
                  <c:v>2013-14</c:v>
                </c:pt>
                <c:pt idx="18">
                  <c:v>2014-15</c:v>
                </c:pt>
                <c:pt idx="19">
                  <c:v>2015-16</c:v>
                </c:pt>
                <c:pt idx="20">
                  <c:v>2016-17</c:v>
                </c:pt>
                <c:pt idx="21">
                  <c:v>2017-18</c:v>
                </c:pt>
                <c:pt idx="22">
                  <c:v>2018-19</c:v>
                </c:pt>
              </c:strCache>
            </c:strRef>
          </c:cat>
          <c:val>
            <c:numRef>
              <c:f>'Growth Chart Data'!$D$3:$D$25</c:f>
              <c:numCache>
                <c:formatCode>0</c:formatCode>
                <c:ptCount val="23"/>
                <c:pt idx="0">
                  <c:v>0</c:v>
                </c:pt>
                <c:pt idx="1">
                  <c:v>5.6742202782601003</c:v>
                </c:pt>
                <c:pt idx="2">
                  <c:v>10.863133832999971</c:v>
                </c:pt>
                <c:pt idx="3">
                  <c:v>19.045651361628234</c:v>
                </c:pt>
                <c:pt idx="4">
                  <c:v>21.041387344220496</c:v>
                </c:pt>
                <c:pt idx="5">
                  <c:v>30.558058773105913</c:v>
                </c:pt>
                <c:pt idx="6">
                  <c:v>42.347847110798511</c:v>
                </c:pt>
                <c:pt idx="7">
                  <c:v>53.571883860474315</c:v>
                </c:pt>
                <c:pt idx="8">
                  <c:v>63.450776974306009</c:v>
                </c:pt>
                <c:pt idx="9">
                  <c:v>73.728817284656117</c:v>
                </c:pt>
                <c:pt idx="10">
                  <c:v>89.463041519221065</c:v>
                </c:pt>
                <c:pt idx="11">
                  <c:v>97.516238308035824</c:v>
                </c:pt>
                <c:pt idx="12">
                  <c:v>105.38387874434503</c:v>
                </c:pt>
                <c:pt idx="13">
                  <c:v>107.03826502303815</c:v>
                </c:pt>
                <c:pt idx="14">
                  <c:v>109.67688757656381</c:v>
                </c:pt>
                <c:pt idx="15">
                  <c:v>116.76370317053197</c:v>
                </c:pt>
                <c:pt idx="16">
                  <c:v>123.85051876450018</c:v>
                </c:pt>
                <c:pt idx="17">
                  <c:v>130.48533328109255</c:v>
                </c:pt>
                <c:pt idx="18">
                  <c:v>132.98239444358967</c:v>
                </c:pt>
                <c:pt idx="19">
                  <c:v>138.25746752533138</c:v>
                </c:pt>
                <c:pt idx="20">
                  <c:v>139.51908917071458</c:v>
                </c:pt>
                <c:pt idx="21">
                  <c:v>165.51201178099654</c:v>
                </c:pt>
                <c:pt idx="22">
                  <c:v>170.34749543925975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9BC-4D32-AF01-D73DD2E8A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2459824"/>
        <c:axId val="1532461696"/>
      </c:lineChart>
      <c:catAx>
        <c:axId val="153245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461696"/>
        <c:crosses val="autoZero"/>
        <c:auto val="1"/>
        <c:lblAlgn val="ctr"/>
        <c:lblOffset val="100"/>
        <c:noMultiLvlLbl val="0"/>
      </c:catAx>
      <c:valAx>
        <c:axId val="153246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latin typeface="Kalinga" panose="020B0502040204020203" pitchFamily="34" charset="0"/>
                    <a:cs typeface="Kalinga" panose="020B0502040204020203" pitchFamily="34" charset="0"/>
                  </a:rPr>
                  <a:t>Difference compared to 1996/97</a:t>
                </a:r>
              </a:p>
            </c:rich>
          </c:tx>
          <c:layout>
            <c:manualLayout>
              <c:xMode val="edge"/>
              <c:yMode val="edge"/>
              <c:x val="0"/>
              <c:y val="0.163280410895483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459824"/>
        <c:crosses val="autoZero"/>
        <c:crossBetween val="between"/>
      </c:valAx>
      <c:spPr>
        <a:noFill/>
        <a:ln>
          <a:noFill/>
        </a:ln>
        <a:effectLst/>
      </c:spPr>
    </c:plotArea>
    <c:plotVisOnly val="0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52560841089661E-2"/>
          <c:y val="5.1934367201435433E-2"/>
          <c:w val="0.90199972378149174"/>
          <c:h val="0.80679861364128636"/>
        </c:manualLayout>
      </c:layout>
      <c:lineChart>
        <c:grouping val="standard"/>
        <c:varyColors val="0"/>
        <c:ser>
          <c:idx val="0"/>
          <c:order val="0"/>
          <c:tx>
            <c:strRef>
              <c:f>Diversion!$B$22</c:f>
              <c:strCache>
                <c:ptCount val="1"/>
                <c:pt idx="0">
                  <c:v>Waste generation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Diversion!$A$23:$A$45</c:f>
              <c:strCache>
                <c:ptCount val="23"/>
                <c:pt idx="0">
                  <c:v>1996-97</c:v>
                </c:pt>
                <c:pt idx="1">
                  <c:v>1997-98</c:v>
                </c:pt>
                <c:pt idx="2">
                  <c:v>1998-99</c:v>
                </c:pt>
                <c:pt idx="3">
                  <c:v>1999-00</c:v>
                </c:pt>
                <c:pt idx="4">
                  <c:v>2000-01</c:v>
                </c:pt>
                <c:pt idx="5">
                  <c:v>2001-02</c:v>
                </c:pt>
                <c:pt idx="6">
                  <c:v>2002-03</c:v>
                </c:pt>
                <c:pt idx="7">
                  <c:v>2003-04</c:v>
                </c:pt>
                <c:pt idx="8">
                  <c:v>2004-05</c:v>
                </c:pt>
                <c:pt idx="9">
                  <c:v>2005-06</c:v>
                </c:pt>
                <c:pt idx="10">
                  <c:v>2006-07</c:v>
                </c:pt>
                <c:pt idx="11">
                  <c:v>2007-08</c:v>
                </c:pt>
                <c:pt idx="12">
                  <c:v>2008-09</c:v>
                </c:pt>
                <c:pt idx="13">
                  <c:v>2009-10</c:v>
                </c:pt>
                <c:pt idx="14">
                  <c:v>2010-11</c:v>
                </c:pt>
                <c:pt idx="15">
                  <c:v>2011-12</c:v>
                </c:pt>
                <c:pt idx="16">
                  <c:v>2012-13</c:v>
                </c:pt>
                <c:pt idx="17">
                  <c:v>2013-14</c:v>
                </c:pt>
                <c:pt idx="18">
                  <c:v>2014-15</c:v>
                </c:pt>
                <c:pt idx="19">
                  <c:v>2015-16</c:v>
                </c:pt>
                <c:pt idx="20">
                  <c:v>2016-17</c:v>
                </c:pt>
                <c:pt idx="21">
                  <c:v>2017-18</c:v>
                </c:pt>
                <c:pt idx="22">
                  <c:v>2018-19</c:v>
                </c:pt>
              </c:strCache>
            </c:strRef>
          </c:cat>
          <c:val>
            <c:numRef>
              <c:f>Diversion!$B$23:$B$45</c:f>
              <c:numCache>
                <c:formatCode>0.0</c:formatCode>
                <c:ptCount val="23"/>
                <c:pt idx="0">
                  <c:v>22.7485</c:v>
                </c:pt>
                <c:pt idx="1">
                  <c:v>24.039300000000001</c:v>
                </c:pt>
                <c:pt idx="2">
                  <c:v>25.219699999999996</c:v>
                </c:pt>
                <c:pt idx="3">
                  <c:v>27.081099999999999</c:v>
                </c:pt>
                <c:pt idx="4">
                  <c:v>27.5351</c:v>
                </c:pt>
                <c:pt idx="5">
                  <c:v>29.7</c:v>
                </c:pt>
                <c:pt idx="6">
                  <c:v>32.381999999999998</c:v>
                </c:pt>
                <c:pt idx="7">
                  <c:v>34.935299999999998</c:v>
                </c:pt>
                <c:pt idx="8">
                  <c:v>37.182600000000001</c:v>
                </c:pt>
                <c:pt idx="9">
                  <c:v>39.520699999999998</c:v>
                </c:pt>
                <c:pt idx="10">
                  <c:v>43.1</c:v>
                </c:pt>
                <c:pt idx="12">
                  <c:v>46.721751656157331</c:v>
                </c:pt>
                <c:pt idx="13">
                  <c:v>47.09809971876583</c:v>
                </c:pt>
                <c:pt idx="14">
                  <c:v>47.698346770354625</c:v>
                </c:pt>
                <c:pt idx="17">
                  <c:v>52.43195604144934</c:v>
                </c:pt>
                <c:pt idx="18">
                  <c:v>53</c:v>
                </c:pt>
                <c:pt idx="20">
                  <c:v>54.487000000000002</c:v>
                </c:pt>
                <c:pt idx="22" formatCode="General">
                  <c:v>61.5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14-4515-9CE3-DE90C17FA56A}"/>
            </c:ext>
          </c:extLst>
        </c:ser>
        <c:ser>
          <c:idx val="1"/>
          <c:order val="1"/>
          <c:tx>
            <c:strRef>
              <c:f>Diversion!$C$22</c:f>
              <c:strCache>
                <c:ptCount val="1"/>
                <c:pt idx="0">
                  <c:v>Waste disposal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Diversion!$A$23:$A$45</c:f>
              <c:strCache>
                <c:ptCount val="23"/>
                <c:pt idx="0">
                  <c:v>1996-97</c:v>
                </c:pt>
                <c:pt idx="1">
                  <c:v>1997-98</c:v>
                </c:pt>
                <c:pt idx="2">
                  <c:v>1998-99</c:v>
                </c:pt>
                <c:pt idx="3">
                  <c:v>1999-00</c:v>
                </c:pt>
                <c:pt idx="4">
                  <c:v>2000-01</c:v>
                </c:pt>
                <c:pt idx="5">
                  <c:v>2001-02</c:v>
                </c:pt>
                <c:pt idx="6">
                  <c:v>2002-03</c:v>
                </c:pt>
                <c:pt idx="7">
                  <c:v>2003-04</c:v>
                </c:pt>
                <c:pt idx="8">
                  <c:v>2004-05</c:v>
                </c:pt>
                <c:pt idx="9">
                  <c:v>2005-06</c:v>
                </c:pt>
                <c:pt idx="10">
                  <c:v>2006-07</c:v>
                </c:pt>
                <c:pt idx="11">
                  <c:v>2007-08</c:v>
                </c:pt>
                <c:pt idx="12">
                  <c:v>2008-09</c:v>
                </c:pt>
                <c:pt idx="13">
                  <c:v>2009-10</c:v>
                </c:pt>
                <c:pt idx="14">
                  <c:v>2010-11</c:v>
                </c:pt>
                <c:pt idx="15">
                  <c:v>2011-12</c:v>
                </c:pt>
                <c:pt idx="16">
                  <c:v>2012-13</c:v>
                </c:pt>
                <c:pt idx="17">
                  <c:v>2013-14</c:v>
                </c:pt>
                <c:pt idx="18">
                  <c:v>2014-15</c:v>
                </c:pt>
                <c:pt idx="19">
                  <c:v>2015-16</c:v>
                </c:pt>
                <c:pt idx="20">
                  <c:v>2016-17</c:v>
                </c:pt>
                <c:pt idx="21">
                  <c:v>2017-18</c:v>
                </c:pt>
                <c:pt idx="22">
                  <c:v>2018-19</c:v>
                </c:pt>
              </c:strCache>
            </c:strRef>
          </c:cat>
          <c:val>
            <c:numRef>
              <c:f>Diversion!$C$23:$C$45</c:f>
              <c:numCache>
                <c:formatCode>General</c:formatCode>
                <c:ptCount val="23"/>
                <c:pt idx="0" formatCode="0.0">
                  <c:v>21.220500000000001</c:v>
                </c:pt>
                <c:pt idx="6" formatCode="0.0">
                  <c:v>17.422999999999998</c:v>
                </c:pt>
                <c:pt idx="10" formatCode="0.0">
                  <c:v>19.199545570315927</c:v>
                </c:pt>
                <c:pt idx="12" formatCode="0.0">
                  <c:v>21.200766691046226</c:v>
                </c:pt>
                <c:pt idx="13" formatCode="0.0">
                  <c:v>19.866375444182339</c:v>
                </c:pt>
                <c:pt idx="14" formatCode="0.0">
                  <c:v>18.662828806071019</c:v>
                </c:pt>
                <c:pt idx="17" formatCode="0.0">
                  <c:v>19.974474728559709</c:v>
                </c:pt>
                <c:pt idx="18" formatCode="0.0">
                  <c:v>20.851354552573728</c:v>
                </c:pt>
                <c:pt idx="20" formatCode="0.0">
                  <c:v>19.975999999999999</c:v>
                </c:pt>
                <c:pt idx="22" formatCode="0.0">
                  <c:v>27.2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14-4515-9CE3-DE90C17FA56A}"/>
            </c:ext>
          </c:extLst>
        </c:ser>
        <c:ser>
          <c:idx val="2"/>
          <c:order val="2"/>
          <c:tx>
            <c:strRef>
              <c:f>Diversion!$D$22</c:f>
              <c:strCache>
                <c:ptCount val="1"/>
                <c:pt idx="0">
                  <c:v>Waste recycling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Diversion!$A$23:$A$45</c:f>
              <c:strCache>
                <c:ptCount val="23"/>
                <c:pt idx="0">
                  <c:v>1996-97</c:v>
                </c:pt>
                <c:pt idx="1">
                  <c:v>1997-98</c:v>
                </c:pt>
                <c:pt idx="2">
                  <c:v>1998-99</c:v>
                </c:pt>
                <c:pt idx="3">
                  <c:v>1999-00</c:v>
                </c:pt>
                <c:pt idx="4">
                  <c:v>2000-01</c:v>
                </c:pt>
                <c:pt idx="5">
                  <c:v>2001-02</c:v>
                </c:pt>
                <c:pt idx="6">
                  <c:v>2002-03</c:v>
                </c:pt>
                <c:pt idx="7">
                  <c:v>2003-04</c:v>
                </c:pt>
                <c:pt idx="8">
                  <c:v>2004-05</c:v>
                </c:pt>
                <c:pt idx="9">
                  <c:v>2005-06</c:v>
                </c:pt>
                <c:pt idx="10">
                  <c:v>2006-07</c:v>
                </c:pt>
                <c:pt idx="11">
                  <c:v>2007-08</c:v>
                </c:pt>
                <c:pt idx="12">
                  <c:v>2008-09</c:v>
                </c:pt>
                <c:pt idx="13">
                  <c:v>2009-10</c:v>
                </c:pt>
                <c:pt idx="14">
                  <c:v>2010-11</c:v>
                </c:pt>
                <c:pt idx="15">
                  <c:v>2011-12</c:v>
                </c:pt>
                <c:pt idx="16">
                  <c:v>2012-13</c:v>
                </c:pt>
                <c:pt idx="17">
                  <c:v>2013-14</c:v>
                </c:pt>
                <c:pt idx="18">
                  <c:v>2014-15</c:v>
                </c:pt>
                <c:pt idx="19">
                  <c:v>2015-16</c:v>
                </c:pt>
                <c:pt idx="20">
                  <c:v>2016-17</c:v>
                </c:pt>
                <c:pt idx="21">
                  <c:v>2017-18</c:v>
                </c:pt>
                <c:pt idx="22">
                  <c:v>2018-19</c:v>
                </c:pt>
              </c:strCache>
            </c:strRef>
          </c:cat>
          <c:val>
            <c:numRef>
              <c:f>Diversion!$D$23:$D$45</c:f>
              <c:numCache>
                <c:formatCode>General</c:formatCode>
                <c:ptCount val="23"/>
                <c:pt idx="0" formatCode="0.0">
                  <c:v>1.528</c:v>
                </c:pt>
                <c:pt idx="6" formatCode="0.0">
                  <c:v>14.959</c:v>
                </c:pt>
                <c:pt idx="10" formatCode="0.0">
                  <c:v>22.57463206136239</c:v>
                </c:pt>
                <c:pt idx="12" formatCode="0.0">
                  <c:v>24.043384920186718</c:v>
                </c:pt>
                <c:pt idx="13" formatCode="0.0">
                  <c:v>25.51240248866393</c:v>
                </c:pt>
                <c:pt idx="14" formatCode="0.0">
                  <c:v>27.069408769962674</c:v>
                </c:pt>
                <c:pt idx="17" formatCode="0.0">
                  <c:v>29.569329469898111</c:v>
                </c:pt>
                <c:pt idx="18" formatCode="0.0">
                  <c:v>29.855358424866658</c:v>
                </c:pt>
                <c:pt idx="20" formatCode="0.0">
                  <c:v>31.715</c:v>
                </c:pt>
                <c:pt idx="22" formatCode="0.0">
                  <c:v>43.5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14-4515-9CE3-DE90C17FA56A}"/>
            </c:ext>
          </c:extLst>
        </c:ser>
        <c:ser>
          <c:idx val="3"/>
          <c:order val="3"/>
          <c:tx>
            <c:strRef>
              <c:f>Diversion!$E$22</c:f>
              <c:strCache>
                <c:ptCount val="1"/>
                <c:pt idx="0">
                  <c:v>Energy recovery</c:v>
                </c:pt>
              </c:strCache>
            </c:strRef>
          </c:tx>
          <c:marker>
            <c:symbol val="none"/>
          </c:marker>
          <c:cat>
            <c:strRef>
              <c:f>Diversion!$A$23:$A$45</c:f>
              <c:strCache>
                <c:ptCount val="23"/>
                <c:pt idx="0">
                  <c:v>1996-97</c:v>
                </c:pt>
                <c:pt idx="1">
                  <c:v>1997-98</c:v>
                </c:pt>
                <c:pt idx="2">
                  <c:v>1998-99</c:v>
                </c:pt>
                <c:pt idx="3">
                  <c:v>1999-00</c:v>
                </c:pt>
                <c:pt idx="4">
                  <c:v>2000-01</c:v>
                </c:pt>
                <c:pt idx="5">
                  <c:v>2001-02</c:v>
                </c:pt>
                <c:pt idx="6">
                  <c:v>2002-03</c:v>
                </c:pt>
                <c:pt idx="7">
                  <c:v>2003-04</c:v>
                </c:pt>
                <c:pt idx="8">
                  <c:v>2004-05</c:v>
                </c:pt>
                <c:pt idx="9">
                  <c:v>2005-06</c:v>
                </c:pt>
                <c:pt idx="10">
                  <c:v>2006-07</c:v>
                </c:pt>
                <c:pt idx="11">
                  <c:v>2007-08</c:v>
                </c:pt>
                <c:pt idx="12">
                  <c:v>2008-09</c:v>
                </c:pt>
                <c:pt idx="13">
                  <c:v>2009-10</c:v>
                </c:pt>
                <c:pt idx="14">
                  <c:v>2010-11</c:v>
                </c:pt>
                <c:pt idx="15">
                  <c:v>2011-12</c:v>
                </c:pt>
                <c:pt idx="16">
                  <c:v>2012-13</c:v>
                </c:pt>
                <c:pt idx="17">
                  <c:v>2013-14</c:v>
                </c:pt>
                <c:pt idx="18">
                  <c:v>2014-15</c:v>
                </c:pt>
                <c:pt idx="19">
                  <c:v>2015-16</c:v>
                </c:pt>
                <c:pt idx="20">
                  <c:v>2016-17</c:v>
                </c:pt>
                <c:pt idx="21">
                  <c:v>2017-18</c:v>
                </c:pt>
                <c:pt idx="22">
                  <c:v>2018-19</c:v>
                </c:pt>
              </c:strCache>
            </c:strRef>
          </c:cat>
          <c:val>
            <c:numRef>
              <c:f>Diversion!$E$23:$E$45</c:f>
              <c:numCache>
                <c:formatCode>General</c:formatCode>
                <c:ptCount val="23"/>
                <c:pt idx="10" formatCode="0.0">
                  <c:v>1.3680336551714096</c:v>
                </c:pt>
                <c:pt idx="12" formatCode="0.0">
                  <c:v>1.4776000449243909</c:v>
                </c:pt>
                <c:pt idx="13" formatCode="0.0">
                  <c:v>1.7193217859195711</c:v>
                </c:pt>
                <c:pt idx="14" formatCode="0.0">
                  <c:v>1.9661091943209188</c:v>
                </c:pt>
                <c:pt idx="17" formatCode="0.0">
                  <c:v>2.8881518429915176</c:v>
                </c:pt>
                <c:pt idx="18" formatCode="0.0">
                  <c:v>2.3112814754915849</c:v>
                </c:pt>
                <c:pt idx="20" formatCode="0.0">
                  <c:v>1.9730000000000001</c:v>
                </c:pt>
                <c:pt idx="22" formatCode="0.0">
                  <c:v>2.14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14-4515-9CE3-DE90C17FA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2459824"/>
        <c:axId val="1532461696"/>
      </c:lineChart>
      <c:catAx>
        <c:axId val="153245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461696"/>
        <c:crosses val="autoZero"/>
        <c:auto val="1"/>
        <c:lblAlgn val="ctr"/>
        <c:lblOffset val="100"/>
        <c:noMultiLvlLbl val="0"/>
      </c:catAx>
      <c:valAx>
        <c:axId val="153246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Million tonnes</a:t>
                </a:r>
              </a:p>
            </c:rich>
          </c:tx>
          <c:layout>
            <c:manualLayout>
              <c:xMode val="edge"/>
              <c:yMode val="edge"/>
              <c:x val="5.8201926353206876E-3"/>
              <c:y val="0.3450401668563210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45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040536353458881"/>
          <c:y val="5.384655716386029E-2"/>
          <c:w val="0.27798122193387731"/>
          <c:h val="0.23824627625682607"/>
        </c:manualLayout>
      </c:layout>
      <c:overlay val="0"/>
    </c:legend>
    <c:plotVisOnly val="0"/>
    <c:dispBlanksAs val="span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52560841089661E-2"/>
          <c:y val="5.1934367201435433E-2"/>
          <c:w val="0.90199972378149174"/>
          <c:h val="0.80679861364128636"/>
        </c:manualLayout>
      </c:layout>
      <c:lineChart>
        <c:grouping val="standard"/>
        <c:varyColors val="0"/>
        <c:ser>
          <c:idx val="0"/>
          <c:order val="0"/>
          <c:tx>
            <c:strRef>
              <c:f>Diversion!$B$22</c:f>
              <c:strCache>
                <c:ptCount val="1"/>
                <c:pt idx="0">
                  <c:v>Waste generation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Diversion!$A$23:$A$45</c:f>
              <c:strCache>
                <c:ptCount val="23"/>
                <c:pt idx="0">
                  <c:v>1996-97</c:v>
                </c:pt>
                <c:pt idx="1">
                  <c:v>1997-98</c:v>
                </c:pt>
                <c:pt idx="2">
                  <c:v>1998-99</c:v>
                </c:pt>
                <c:pt idx="3">
                  <c:v>1999-00</c:v>
                </c:pt>
                <c:pt idx="4">
                  <c:v>2000-01</c:v>
                </c:pt>
                <c:pt idx="5">
                  <c:v>2001-02</c:v>
                </c:pt>
                <c:pt idx="6">
                  <c:v>2002-03</c:v>
                </c:pt>
                <c:pt idx="7">
                  <c:v>2003-04</c:v>
                </c:pt>
                <c:pt idx="8">
                  <c:v>2004-05</c:v>
                </c:pt>
                <c:pt idx="9">
                  <c:v>2005-06</c:v>
                </c:pt>
                <c:pt idx="10">
                  <c:v>2006-07</c:v>
                </c:pt>
                <c:pt idx="11">
                  <c:v>2007-08</c:v>
                </c:pt>
                <c:pt idx="12">
                  <c:v>2008-09</c:v>
                </c:pt>
                <c:pt idx="13">
                  <c:v>2009-10</c:v>
                </c:pt>
                <c:pt idx="14">
                  <c:v>2010-11</c:v>
                </c:pt>
                <c:pt idx="15">
                  <c:v>2011-12</c:v>
                </c:pt>
                <c:pt idx="16">
                  <c:v>2012-13</c:v>
                </c:pt>
                <c:pt idx="17">
                  <c:v>2013-14</c:v>
                </c:pt>
                <c:pt idx="18">
                  <c:v>2014-15</c:v>
                </c:pt>
                <c:pt idx="19">
                  <c:v>2015-16</c:v>
                </c:pt>
                <c:pt idx="20">
                  <c:v>2016-17</c:v>
                </c:pt>
                <c:pt idx="21">
                  <c:v>2017-18</c:v>
                </c:pt>
                <c:pt idx="22">
                  <c:v>2018-19</c:v>
                </c:pt>
              </c:strCache>
            </c:strRef>
          </c:cat>
          <c:val>
            <c:numRef>
              <c:f>Diversion!$B$23:$B$45</c:f>
              <c:numCache>
                <c:formatCode>0.0</c:formatCode>
                <c:ptCount val="23"/>
                <c:pt idx="0">
                  <c:v>22.7485</c:v>
                </c:pt>
                <c:pt idx="1">
                  <c:v>24.039300000000001</c:v>
                </c:pt>
                <c:pt idx="2">
                  <c:v>25.219699999999996</c:v>
                </c:pt>
                <c:pt idx="3">
                  <c:v>27.081099999999999</c:v>
                </c:pt>
                <c:pt idx="4">
                  <c:v>27.5351</c:v>
                </c:pt>
                <c:pt idx="5">
                  <c:v>29.7</c:v>
                </c:pt>
                <c:pt idx="6">
                  <c:v>32.381999999999998</c:v>
                </c:pt>
                <c:pt idx="7">
                  <c:v>34.935299999999998</c:v>
                </c:pt>
                <c:pt idx="8">
                  <c:v>37.182600000000001</c:v>
                </c:pt>
                <c:pt idx="9">
                  <c:v>39.520699999999998</c:v>
                </c:pt>
                <c:pt idx="10">
                  <c:v>43.1</c:v>
                </c:pt>
                <c:pt idx="12">
                  <c:v>46.721751656157331</c:v>
                </c:pt>
                <c:pt idx="13">
                  <c:v>47.09809971876583</c:v>
                </c:pt>
                <c:pt idx="14">
                  <c:v>47.698346770354625</c:v>
                </c:pt>
                <c:pt idx="17">
                  <c:v>52.43195604144934</c:v>
                </c:pt>
                <c:pt idx="18">
                  <c:v>53</c:v>
                </c:pt>
                <c:pt idx="20">
                  <c:v>54.487000000000002</c:v>
                </c:pt>
                <c:pt idx="22" formatCode="General">
                  <c:v>61.5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14-4515-9CE3-DE90C17FA56A}"/>
            </c:ext>
          </c:extLst>
        </c:ser>
        <c:ser>
          <c:idx val="1"/>
          <c:order val="1"/>
          <c:tx>
            <c:strRef>
              <c:f>Diversion!$C$22</c:f>
              <c:strCache>
                <c:ptCount val="1"/>
                <c:pt idx="0">
                  <c:v>Waste disposal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Diversion!$A$23:$A$45</c:f>
              <c:strCache>
                <c:ptCount val="23"/>
                <c:pt idx="0">
                  <c:v>1996-97</c:v>
                </c:pt>
                <c:pt idx="1">
                  <c:v>1997-98</c:v>
                </c:pt>
                <c:pt idx="2">
                  <c:v>1998-99</c:v>
                </c:pt>
                <c:pt idx="3">
                  <c:v>1999-00</c:v>
                </c:pt>
                <c:pt idx="4">
                  <c:v>2000-01</c:v>
                </c:pt>
                <c:pt idx="5">
                  <c:v>2001-02</c:v>
                </c:pt>
                <c:pt idx="6">
                  <c:v>2002-03</c:v>
                </c:pt>
                <c:pt idx="7">
                  <c:v>2003-04</c:v>
                </c:pt>
                <c:pt idx="8">
                  <c:v>2004-05</c:v>
                </c:pt>
                <c:pt idx="9">
                  <c:v>2005-06</c:v>
                </c:pt>
                <c:pt idx="10">
                  <c:v>2006-07</c:v>
                </c:pt>
                <c:pt idx="11">
                  <c:v>2007-08</c:v>
                </c:pt>
                <c:pt idx="12">
                  <c:v>2008-09</c:v>
                </c:pt>
                <c:pt idx="13">
                  <c:v>2009-10</c:v>
                </c:pt>
                <c:pt idx="14">
                  <c:v>2010-11</c:v>
                </c:pt>
                <c:pt idx="15">
                  <c:v>2011-12</c:v>
                </c:pt>
                <c:pt idx="16">
                  <c:v>2012-13</c:v>
                </c:pt>
                <c:pt idx="17">
                  <c:v>2013-14</c:v>
                </c:pt>
                <c:pt idx="18">
                  <c:v>2014-15</c:v>
                </c:pt>
                <c:pt idx="19">
                  <c:v>2015-16</c:v>
                </c:pt>
                <c:pt idx="20">
                  <c:v>2016-17</c:v>
                </c:pt>
                <c:pt idx="21">
                  <c:v>2017-18</c:v>
                </c:pt>
                <c:pt idx="22">
                  <c:v>2018-19</c:v>
                </c:pt>
              </c:strCache>
            </c:strRef>
          </c:cat>
          <c:val>
            <c:numRef>
              <c:f>Diversion!$C$23:$C$45</c:f>
              <c:numCache>
                <c:formatCode>General</c:formatCode>
                <c:ptCount val="23"/>
                <c:pt idx="0" formatCode="0.0">
                  <c:v>21.220500000000001</c:v>
                </c:pt>
                <c:pt idx="6" formatCode="0.0">
                  <c:v>17.422999999999998</c:v>
                </c:pt>
                <c:pt idx="10" formatCode="0.0">
                  <c:v>19.199545570315927</c:v>
                </c:pt>
                <c:pt idx="12" formatCode="0.0">
                  <c:v>21.200766691046226</c:v>
                </c:pt>
                <c:pt idx="13" formatCode="0.0">
                  <c:v>19.866375444182339</c:v>
                </c:pt>
                <c:pt idx="14" formatCode="0.0">
                  <c:v>18.662828806071019</c:v>
                </c:pt>
                <c:pt idx="17" formatCode="0.0">
                  <c:v>19.974474728559709</c:v>
                </c:pt>
                <c:pt idx="18" formatCode="0.0">
                  <c:v>20.851354552573728</c:v>
                </c:pt>
                <c:pt idx="20" formatCode="0.0">
                  <c:v>19.975999999999999</c:v>
                </c:pt>
                <c:pt idx="22" formatCode="0.0">
                  <c:v>27.2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14-4515-9CE3-DE90C17FA56A}"/>
            </c:ext>
          </c:extLst>
        </c:ser>
        <c:ser>
          <c:idx val="2"/>
          <c:order val="2"/>
          <c:tx>
            <c:strRef>
              <c:f>Diversion!$D$22</c:f>
              <c:strCache>
                <c:ptCount val="1"/>
                <c:pt idx="0">
                  <c:v>Waste recycling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Diversion!$A$23:$A$45</c:f>
              <c:strCache>
                <c:ptCount val="23"/>
                <c:pt idx="0">
                  <c:v>1996-97</c:v>
                </c:pt>
                <c:pt idx="1">
                  <c:v>1997-98</c:v>
                </c:pt>
                <c:pt idx="2">
                  <c:v>1998-99</c:v>
                </c:pt>
                <c:pt idx="3">
                  <c:v>1999-00</c:v>
                </c:pt>
                <c:pt idx="4">
                  <c:v>2000-01</c:v>
                </c:pt>
                <c:pt idx="5">
                  <c:v>2001-02</c:v>
                </c:pt>
                <c:pt idx="6">
                  <c:v>2002-03</c:v>
                </c:pt>
                <c:pt idx="7">
                  <c:v>2003-04</c:v>
                </c:pt>
                <c:pt idx="8">
                  <c:v>2004-05</c:v>
                </c:pt>
                <c:pt idx="9">
                  <c:v>2005-06</c:v>
                </c:pt>
                <c:pt idx="10">
                  <c:v>2006-07</c:v>
                </c:pt>
                <c:pt idx="11">
                  <c:v>2007-08</c:v>
                </c:pt>
                <c:pt idx="12">
                  <c:v>2008-09</c:v>
                </c:pt>
                <c:pt idx="13">
                  <c:v>2009-10</c:v>
                </c:pt>
                <c:pt idx="14">
                  <c:v>2010-11</c:v>
                </c:pt>
                <c:pt idx="15">
                  <c:v>2011-12</c:v>
                </c:pt>
                <c:pt idx="16">
                  <c:v>2012-13</c:v>
                </c:pt>
                <c:pt idx="17">
                  <c:v>2013-14</c:v>
                </c:pt>
                <c:pt idx="18">
                  <c:v>2014-15</c:v>
                </c:pt>
                <c:pt idx="19">
                  <c:v>2015-16</c:v>
                </c:pt>
                <c:pt idx="20">
                  <c:v>2016-17</c:v>
                </c:pt>
                <c:pt idx="21">
                  <c:v>2017-18</c:v>
                </c:pt>
                <c:pt idx="22">
                  <c:v>2018-19</c:v>
                </c:pt>
              </c:strCache>
            </c:strRef>
          </c:cat>
          <c:val>
            <c:numRef>
              <c:f>Diversion!$D$23:$D$45</c:f>
              <c:numCache>
                <c:formatCode>General</c:formatCode>
                <c:ptCount val="23"/>
                <c:pt idx="0" formatCode="0.0">
                  <c:v>1.528</c:v>
                </c:pt>
                <c:pt idx="6" formatCode="0.0">
                  <c:v>14.959</c:v>
                </c:pt>
                <c:pt idx="10" formatCode="0.0">
                  <c:v>22.57463206136239</c:v>
                </c:pt>
                <c:pt idx="12" formatCode="0.0">
                  <c:v>24.043384920186718</c:v>
                </c:pt>
                <c:pt idx="13" formatCode="0.0">
                  <c:v>25.51240248866393</c:v>
                </c:pt>
                <c:pt idx="14" formatCode="0.0">
                  <c:v>27.069408769962674</c:v>
                </c:pt>
                <c:pt idx="17" formatCode="0.0">
                  <c:v>29.569329469898111</c:v>
                </c:pt>
                <c:pt idx="18" formatCode="0.0">
                  <c:v>29.855358424866658</c:v>
                </c:pt>
                <c:pt idx="20" formatCode="0.0">
                  <c:v>31.715</c:v>
                </c:pt>
                <c:pt idx="22" formatCode="0.0">
                  <c:v>43.5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14-4515-9CE3-DE90C17FA56A}"/>
            </c:ext>
          </c:extLst>
        </c:ser>
        <c:ser>
          <c:idx val="3"/>
          <c:order val="3"/>
          <c:tx>
            <c:strRef>
              <c:f>Diversion!$E$22</c:f>
              <c:strCache>
                <c:ptCount val="1"/>
                <c:pt idx="0">
                  <c:v>Energy recovery</c:v>
                </c:pt>
              </c:strCache>
            </c:strRef>
          </c:tx>
          <c:marker>
            <c:symbol val="none"/>
          </c:marker>
          <c:cat>
            <c:strRef>
              <c:f>Diversion!$A$23:$A$45</c:f>
              <c:strCache>
                <c:ptCount val="23"/>
                <c:pt idx="0">
                  <c:v>1996-97</c:v>
                </c:pt>
                <c:pt idx="1">
                  <c:v>1997-98</c:v>
                </c:pt>
                <c:pt idx="2">
                  <c:v>1998-99</c:v>
                </c:pt>
                <c:pt idx="3">
                  <c:v>1999-00</c:v>
                </c:pt>
                <c:pt idx="4">
                  <c:v>2000-01</c:v>
                </c:pt>
                <c:pt idx="5">
                  <c:v>2001-02</c:v>
                </c:pt>
                <c:pt idx="6">
                  <c:v>2002-03</c:v>
                </c:pt>
                <c:pt idx="7">
                  <c:v>2003-04</c:v>
                </c:pt>
                <c:pt idx="8">
                  <c:v>2004-05</c:v>
                </c:pt>
                <c:pt idx="9">
                  <c:v>2005-06</c:v>
                </c:pt>
                <c:pt idx="10">
                  <c:v>2006-07</c:v>
                </c:pt>
                <c:pt idx="11">
                  <c:v>2007-08</c:v>
                </c:pt>
                <c:pt idx="12">
                  <c:v>2008-09</c:v>
                </c:pt>
                <c:pt idx="13">
                  <c:v>2009-10</c:v>
                </c:pt>
                <c:pt idx="14">
                  <c:v>2010-11</c:v>
                </c:pt>
                <c:pt idx="15">
                  <c:v>2011-12</c:v>
                </c:pt>
                <c:pt idx="16">
                  <c:v>2012-13</c:v>
                </c:pt>
                <c:pt idx="17">
                  <c:v>2013-14</c:v>
                </c:pt>
                <c:pt idx="18">
                  <c:v>2014-15</c:v>
                </c:pt>
                <c:pt idx="19">
                  <c:v>2015-16</c:v>
                </c:pt>
                <c:pt idx="20">
                  <c:v>2016-17</c:v>
                </c:pt>
                <c:pt idx="21">
                  <c:v>2017-18</c:v>
                </c:pt>
                <c:pt idx="22">
                  <c:v>2018-19</c:v>
                </c:pt>
              </c:strCache>
            </c:strRef>
          </c:cat>
          <c:val>
            <c:numRef>
              <c:f>Diversion!$E$23:$E$45</c:f>
              <c:numCache>
                <c:formatCode>General</c:formatCode>
                <c:ptCount val="23"/>
                <c:pt idx="10" formatCode="0.0">
                  <c:v>1.3680336551714096</c:v>
                </c:pt>
                <c:pt idx="12" formatCode="0.0">
                  <c:v>1.4776000449243909</c:v>
                </c:pt>
                <c:pt idx="13" formatCode="0.0">
                  <c:v>1.7193217859195711</c:v>
                </c:pt>
                <c:pt idx="14" formatCode="0.0">
                  <c:v>1.9661091943209188</c:v>
                </c:pt>
                <c:pt idx="17" formatCode="0.0">
                  <c:v>2.8881518429915176</c:v>
                </c:pt>
                <c:pt idx="18" formatCode="0.0">
                  <c:v>2.3112814754915849</c:v>
                </c:pt>
                <c:pt idx="20" formatCode="0.0">
                  <c:v>1.9730000000000001</c:v>
                </c:pt>
                <c:pt idx="22" formatCode="0.0">
                  <c:v>2.14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14-4515-9CE3-DE90C17FA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2459824"/>
        <c:axId val="1532461696"/>
      </c:lineChart>
      <c:catAx>
        <c:axId val="153245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461696"/>
        <c:crosses val="autoZero"/>
        <c:auto val="1"/>
        <c:lblAlgn val="ctr"/>
        <c:lblOffset val="100"/>
        <c:noMultiLvlLbl val="0"/>
      </c:catAx>
      <c:valAx>
        <c:axId val="153246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Million tonnes</a:t>
                </a:r>
              </a:p>
            </c:rich>
          </c:tx>
          <c:layout>
            <c:manualLayout>
              <c:xMode val="edge"/>
              <c:yMode val="edge"/>
              <c:x val="5.8201926353206876E-3"/>
              <c:y val="0.3450401668563210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45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040536353458881"/>
          <c:y val="5.384655716386029E-2"/>
          <c:w val="0.27798122193387731"/>
          <c:h val="0.23824627625682607"/>
        </c:manualLayout>
      </c:layout>
      <c:overlay val="0"/>
    </c:legend>
    <c:plotVisOnly val="0"/>
    <c:dispBlanksAs val="span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800" b="0" i="0" u="none" strike="noStrike" kern="1200" cap="none" spc="0" baseline="0" dirty="0">
                <a:solidFill>
                  <a:srgbClr val="0092D2"/>
                </a:solidFill>
                <a:latin typeface="Kalinga" panose="020B0502040204020203" pitchFamily="34" charset="0"/>
                <a:ea typeface="ＭＳ Ｐゴシック" charset="0"/>
                <a:cs typeface="Kalinga" panose="020B0502040204020203" pitchFamily="34" charset="0"/>
              </a:defRPr>
            </a:pPr>
            <a:r>
              <a:rPr lang="en-US" sz="2800" b="0" i="0" kern="1200" cap="none" dirty="0">
                <a:solidFill>
                  <a:srgbClr val="0092D2"/>
                </a:solidFill>
                <a:latin typeface="Kalinga" panose="020B0502040204020203" pitchFamily="34" charset="0"/>
                <a:ea typeface="ＭＳ Ｐゴシック" charset="0"/>
                <a:cs typeface="Kalinga" panose="020B0502040204020203" pitchFamily="34" charset="0"/>
              </a:rPr>
              <a:t>Australia - National Waste Report</a:t>
            </a:r>
          </a:p>
        </c:rich>
      </c:tx>
      <c:layout>
        <c:manualLayout>
          <c:xMode val="edge"/>
          <c:yMode val="edge"/>
          <c:x val="0.164023729999555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0" i="0" u="none" strike="noStrike" kern="1200" cap="none" spc="0" baseline="0" dirty="0">
              <a:solidFill>
                <a:srgbClr val="0092D2"/>
              </a:solidFill>
              <a:latin typeface="Kalinga" panose="020B0502040204020203" pitchFamily="34" charset="0"/>
              <a:ea typeface="ＭＳ Ｐゴシック" charset="0"/>
              <a:cs typeface="Kalinga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308346074711112E-2"/>
          <c:y val="4.4843114365623576E-2"/>
          <c:w val="0.89112726327234915"/>
          <c:h val="0.72906335299317926"/>
        </c:manualLayout>
      </c:layout>
      <c:lineChart>
        <c:grouping val="standard"/>
        <c:varyColors val="0"/>
        <c:ser>
          <c:idx val="0"/>
          <c:order val="0"/>
          <c:tx>
            <c:strRef>
              <c:f>National!$A$3</c:f>
              <c:strCache>
                <c:ptCount val="1"/>
                <c:pt idx="0">
                  <c:v>Waste Generated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National!$B$2:$Y$2</c:f>
              <c:numCache>
                <c:formatCode>General</c:formatCode>
                <c:ptCount val="2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</c:numCache>
            </c:numRef>
          </c:cat>
          <c:val>
            <c:numRef>
              <c:f>National!$B$3:$Y$3</c:f>
              <c:numCache>
                <c:formatCode>General</c:formatCode>
                <c:ptCount val="24"/>
                <c:pt idx="0">
                  <c:v>48.41</c:v>
                </c:pt>
                <c:pt idx="2">
                  <c:v>50.88</c:v>
                </c:pt>
                <c:pt idx="3">
                  <c:v>51.83</c:v>
                </c:pt>
                <c:pt idx="4">
                  <c:v>51.86</c:v>
                </c:pt>
                <c:pt idx="7">
                  <c:v>52.9</c:v>
                </c:pt>
                <c:pt idx="8">
                  <c:v>53.61</c:v>
                </c:pt>
                <c:pt idx="9">
                  <c:v>54.82</c:v>
                </c:pt>
                <c:pt idx="10">
                  <c:v>57.26</c:v>
                </c:pt>
                <c:pt idx="11">
                  <c:v>60.43</c:v>
                </c:pt>
                <c:pt idx="12">
                  <c:v>61.54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9F-4B5C-9CCC-117862CF41A4}"/>
            </c:ext>
          </c:extLst>
        </c:ser>
        <c:ser>
          <c:idx val="1"/>
          <c:order val="1"/>
          <c:tx>
            <c:strRef>
              <c:f>National!$A$4</c:f>
              <c:strCache>
                <c:ptCount val="1"/>
                <c:pt idx="0">
                  <c:v>Waste Recycled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FFC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National!$B$2:$Y$2</c:f>
              <c:numCache>
                <c:formatCode>General</c:formatCode>
                <c:ptCount val="2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</c:numCache>
            </c:numRef>
          </c:cat>
          <c:val>
            <c:numRef>
              <c:f>National!$B$4:$Y$4</c:f>
              <c:numCache>
                <c:formatCode>General</c:formatCode>
                <c:ptCount val="24"/>
                <c:pt idx="0">
                  <c:v>24.72</c:v>
                </c:pt>
                <c:pt idx="2">
                  <c:v>26.1</c:v>
                </c:pt>
                <c:pt idx="3">
                  <c:v>27.58</c:v>
                </c:pt>
                <c:pt idx="4">
                  <c:v>29.17</c:v>
                </c:pt>
                <c:pt idx="7">
                  <c:v>29.85</c:v>
                </c:pt>
                <c:pt idx="8">
                  <c:v>30.67</c:v>
                </c:pt>
                <c:pt idx="9">
                  <c:v>31.98</c:v>
                </c:pt>
                <c:pt idx="10">
                  <c:v>33.619999999999997</c:v>
                </c:pt>
                <c:pt idx="11">
                  <c:v>36.119999999999997</c:v>
                </c:pt>
                <c:pt idx="12">
                  <c:v>37.58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69F-4B5C-9CCC-117862CF41A4}"/>
            </c:ext>
          </c:extLst>
        </c:ser>
        <c:ser>
          <c:idx val="2"/>
          <c:order val="2"/>
          <c:tx>
            <c:strRef>
              <c:f>National!$A$5</c:f>
              <c:strCache>
                <c:ptCount val="1"/>
                <c:pt idx="0">
                  <c:v>Waste Disposed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National!$B$2:$Y$2</c:f>
              <c:numCache>
                <c:formatCode>General</c:formatCode>
                <c:ptCount val="2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</c:numCache>
            </c:numRef>
          </c:cat>
          <c:val>
            <c:numRef>
              <c:f>National!$B$5:$Y$5</c:f>
              <c:numCache>
                <c:formatCode>General</c:formatCode>
                <c:ptCount val="24"/>
                <c:pt idx="0">
                  <c:v>21.26</c:v>
                </c:pt>
                <c:pt idx="2">
                  <c:v>22.37</c:v>
                </c:pt>
                <c:pt idx="3">
                  <c:v>21.85</c:v>
                </c:pt>
                <c:pt idx="4">
                  <c:v>20.11</c:v>
                </c:pt>
                <c:pt idx="7">
                  <c:v>19.84</c:v>
                </c:pt>
                <c:pt idx="8">
                  <c:v>19.66</c:v>
                </c:pt>
                <c:pt idx="9">
                  <c:v>19.71</c:v>
                </c:pt>
                <c:pt idx="10">
                  <c:v>20.7</c:v>
                </c:pt>
                <c:pt idx="11">
                  <c:v>20.96</c:v>
                </c:pt>
                <c:pt idx="12">
                  <c:v>20.6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69F-4B5C-9CCC-117862CF41A4}"/>
            </c:ext>
          </c:extLst>
        </c:ser>
        <c:ser>
          <c:idx val="3"/>
          <c:order val="3"/>
          <c:tx>
            <c:strRef>
              <c:f>National!$A$6</c:f>
              <c:strCache>
                <c:ptCount val="1"/>
                <c:pt idx="0">
                  <c:v>Energy Recovery</c:v>
                </c:pt>
              </c:strCache>
            </c:strRef>
          </c:tx>
          <c:spPr>
            <a:ln w="28575" cap="rnd">
              <a:solidFill>
                <a:srgbClr val="7D60A0"/>
              </a:solidFill>
              <a:round/>
            </a:ln>
            <a:effectLst/>
          </c:spPr>
          <c:marker>
            <c:symbol val="none"/>
          </c:marker>
          <c:cat>
            <c:numRef>
              <c:f>National!$B$2:$Y$2</c:f>
              <c:numCache>
                <c:formatCode>General</c:formatCode>
                <c:ptCount val="2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</c:numCache>
            </c:numRef>
          </c:cat>
          <c:val>
            <c:numRef>
              <c:f>National!$B$6:$Y$6</c:f>
              <c:numCache>
                <c:formatCode>General</c:formatCode>
                <c:ptCount val="24"/>
                <c:pt idx="0">
                  <c:v>1.8220000000000001</c:v>
                </c:pt>
                <c:pt idx="2">
                  <c:v>1.851</c:v>
                </c:pt>
                <c:pt idx="3">
                  <c:v>1.778</c:v>
                </c:pt>
                <c:pt idx="4">
                  <c:v>1.8979999999999999</c:v>
                </c:pt>
                <c:pt idx="7">
                  <c:v>2.3340000000000001</c:v>
                </c:pt>
                <c:pt idx="8">
                  <c:v>2.4279999999999999</c:v>
                </c:pt>
                <c:pt idx="9">
                  <c:v>2.302</c:v>
                </c:pt>
                <c:pt idx="10">
                  <c:v>2.1429999999999998</c:v>
                </c:pt>
                <c:pt idx="11">
                  <c:v>2.1560000000000001</c:v>
                </c:pt>
                <c:pt idx="12">
                  <c:v>2.1349999999999998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69F-4B5C-9CCC-117862CF41A4}"/>
            </c:ext>
          </c:extLst>
        </c:ser>
        <c:ser>
          <c:idx val="4"/>
          <c:order val="4"/>
          <c:tx>
            <c:strRef>
              <c:f>National!$A$7</c:f>
              <c:strCache>
                <c:ptCount val="1"/>
                <c:pt idx="0">
                  <c:v>Recycling Goal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dash"/>
            <c:size val="15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Pt>
            <c:idx val="18"/>
            <c:marker>
              <c:symbol val="dash"/>
              <c:size val="15"/>
              <c:spPr>
                <a:solidFill>
                  <a:srgbClr val="FFC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69F-4B5C-9CCC-117862CF41A4}"/>
              </c:ext>
            </c:extLst>
          </c:dPt>
          <c:dPt>
            <c:idx val="23"/>
            <c:marker>
              <c:symbol val="dash"/>
              <c:size val="15"/>
              <c:spPr>
                <a:solidFill>
                  <a:srgbClr val="FFC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69F-4B5C-9CCC-117862CF41A4}"/>
              </c:ext>
            </c:extLst>
          </c:dPt>
          <c:dLbls>
            <c:dLbl>
              <c:idx val="23"/>
              <c:layout>
                <c:manualLayout>
                  <c:x val="-6.7013692961557791E-2"/>
                  <c:y val="-5.25575441310814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ED0E779-DC99-46A0-8028-1D6BF59EFC56}" type="VALUE">
                      <a:rPr lang="en-US" smtClean="0"/>
                      <a:pPr>
                        <a:defRPr sz="1000" b="1">
                          <a:solidFill>
                            <a:srgbClr val="404040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 MT</a:t>
                    </a:r>
                    <a:r>
                      <a:rPr lang="en-US" baseline="0" dirty="0"/>
                      <a:t> = 80% Target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38368534989615"/>
                      <c:h val="3.73110665409452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69F-4B5C-9CCC-117862CF41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National!$B$2:$Y$2</c:f>
              <c:numCache>
                <c:formatCode>General</c:formatCode>
                <c:ptCount val="2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</c:numCache>
            </c:numRef>
          </c:cat>
          <c:val>
            <c:numRef>
              <c:f>National!$B$7:$Y$7</c:f>
              <c:numCache>
                <c:formatCode>General</c:formatCode>
                <c:ptCount val="24"/>
                <c:pt idx="23" formatCode="0">
                  <c:v>56.026057742782193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69F-4B5C-9CCC-117862CF41A4}"/>
            </c:ext>
          </c:extLst>
        </c:ser>
        <c:ser>
          <c:idx val="5"/>
          <c:order val="5"/>
          <c:tx>
            <c:strRef>
              <c:f>National!$A$9</c:f>
              <c:strCache>
                <c:ptCount val="1"/>
                <c:pt idx="0">
                  <c:v>Disposal Goal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1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23"/>
              <c:layout>
                <c:manualLayout>
                  <c:x val="-3.3681747269890795E-2"/>
                  <c:y val="2.3777138841073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D46-43E0-9D7A-267BF3690A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National!$B$9:$Y$9</c:f>
              <c:numCache>
                <c:formatCode>General</c:formatCode>
                <c:ptCount val="24"/>
                <c:pt idx="23" formatCode="0.0">
                  <c:v>14.006514435695548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D46-43E0-9D7A-267BF3690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6994704"/>
        <c:axId val="717007600"/>
      </c:lineChart>
      <c:catAx>
        <c:axId val="71699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007600"/>
        <c:crosses val="autoZero"/>
        <c:auto val="1"/>
        <c:lblAlgn val="ctr"/>
        <c:lblOffset val="100"/>
        <c:noMultiLvlLbl val="0"/>
      </c:catAx>
      <c:valAx>
        <c:axId val="71700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2D56"/>
                    </a:solidFill>
                    <a:latin typeface="Kalinga" panose="020B0502040204020203" pitchFamily="34" charset="0"/>
                    <a:ea typeface="+mn-ea"/>
                    <a:cs typeface="Kalinga" panose="020B0502040204020203" pitchFamily="34" charset="0"/>
                  </a:defRPr>
                </a:pPr>
                <a:r>
                  <a:rPr lang="en-US" sz="1800" b="1">
                    <a:solidFill>
                      <a:srgbClr val="002D56"/>
                    </a:solidFill>
                    <a:latin typeface="Kalinga" panose="020B0502040204020203" pitchFamily="34" charset="0"/>
                    <a:cs typeface="Kalinga" panose="020B0502040204020203" pitchFamily="34" charset="0"/>
                  </a:rPr>
                  <a:t>Mt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002D56"/>
                  </a:solidFill>
                  <a:latin typeface="Kalinga" panose="020B0502040204020203" pitchFamily="34" charset="0"/>
                  <a:ea typeface="+mn-ea"/>
                  <a:cs typeface="Kalinga" panose="020B0502040204020203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99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3918088844765911"/>
          <c:y val="0.84623298803440306"/>
          <c:w val="0.72163806552262089"/>
          <c:h val="0.153767011965596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Vic C&amp;I Waste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59209981478243"/>
          <c:y val="0.14680400753450015"/>
          <c:w val="0.84809211007172403"/>
          <c:h val="0.61152753242459434"/>
        </c:manualLayout>
      </c:layout>
      <c:lineChart>
        <c:grouping val="standard"/>
        <c:varyColors val="0"/>
        <c:ser>
          <c:idx val="0"/>
          <c:order val="0"/>
          <c:tx>
            <c:strRef>
              <c:f>Vic!$A$81</c:f>
              <c:strCache>
                <c:ptCount val="1"/>
                <c:pt idx="0">
                  <c:v>Generated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Vic!$B$80:$Y$80</c:f>
              <c:numCache>
                <c:formatCode>General</c:formatCode>
                <c:ptCount val="2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</c:numCache>
            </c:numRef>
          </c:cat>
          <c:val>
            <c:numRef>
              <c:f>Vic!$B$81:$Y$81</c:f>
              <c:numCache>
                <c:formatCode>General</c:formatCode>
                <c:ptCount val="24"/>
                <c:pt idx="0" formatCode="0.00">
                  <c:v>5.2667044224809354</c:v>
                </c:pt>
                <c:pt idx="2" formatCode="0.00">
                  <c:v>5.0258409457203843</c:v>
                </c:pt>
                <c:pt idx="3" formatCode="0.00">
                  <c:v>5.083328702811972</c:v>
                </c:pt>
                <c:pt idx="4" formatCode="0.00">
                  <c:v>5.3183639112794623</c:v>
                </c:pt>
                <c:pt idx="7" formatCode="0.00">
                  <c:v>5.3603356819612715</c:v>
                </c:pt>
                <c:pt idx="8" formatCode="0.00">
                  <c:v>5.153559215416025</c:v>
                </c:pt>
                <c:pt idx="9" formatCode="0.00">
                  <c:v>5.3976697096165838</c:v>
                </c:pt>
                <c:pt idx="10" formatCode="0.00">
                  <c:v>5.7375747831531045</c:v>
                </c:pt>
                <c:pt idx="11" formatCode="0.00">
                  <c:v>6.2838882702270018</c:v>
                </c:pt>
                <c:pt idx="12" formatCode="0.00">
                  <c:v>6.1906750956999792</c:v>
                </c:pt>
                <c:pt idx="13" formatCode="0.00">
                  <c:v>5.9093527349535124</c:v>
                </c:pt>
                <c:pt idx="14" formatCode="0.00">
                  <c:v>5.9513384588898344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F2-4BE5-8F9D-4F0943075E29}"/>
            </c:ext>
          </c:extLst>
        </c:ser>
        <c:ser>
          <c:idx val="1"/>
          <c:order val="1"/>
          <c:tx>
            <c:strRef>
              <c:f>Vic!$A$82</c:f>
              <c:strCache>
                <c:ptCount val="1"/>
                <c:pt idx="0">
                  <c:v>Recycled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FFC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Vic!$B$80:$Y$80</c:f>
              <c:numCache>
                <c:formatCode>General</c:formatCode>
                <c:ptCount val="2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</c:numCache>
            </c:numRef>
          </c:cat>
          <c:val>
            <c:numRef>
              <c:f>Vic!$B$82:$Y$82</c:f>
              <c:numCache>
                <c:formatCode>General</c:formatCode>
                <c:ptCount val="24"/>
                <c:pt idx="0" formatCode="0.00">
                  <c:v>2.7404407373982376</c:v>
                </c:pt>
                <c:pt idx="2" formatCode="0.00">
                  <c:v>2.6406724624452322</c:v>
                </c:pt>
                <c:pt idx="3" formatCode="0.00">
                  <c:v>2.9352894237724665</c:v>
                </c:pt>
                <c:pt idx="4" formatCode="0.00">
                  <c:v>3.1013381763637025</c:v>
                </c:pt>
                <c:pt idx="7" formatCode="0.00">
                  <c:v>3.4593792200993603</c:v>
                </c:pt>
                <c:pt idx="8" formatCode="0.00">
                  <c:v>3.3763836415106154</c:v>
                </c:pt>
                <c:pt idx="9" formatCode="0.00">
                  <c:v>3.5520299927841723</c:v>
                </c:pt>
                <c:pt idx="10" formatCode="0.00">
                  <c:v>3.8258358332366567</c:v>
                </c:pt>
                <c:pt idx="11" formatCode="0.00">
                  <c:v>3.993581784244038</c:v>
                </c:pt>
                <c:pt idx="12" formatCode="0.00">
                  <c:v>3.8089615103643433</c:v>
                </c:pt>
                <c:pt idx="13" formatCode="0.00">
                  <c:v>3.2733023995077963</c:v>
                </c:pt>
                <c:pt idx="14" formatCode="0.00">
                  <c:v>3.2766351083457397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F2-4BE5-8F9D-4F0943075E29}"/>
            </c:ext>
          </c:extLst>
        </c:ser>
        <c:ser>
          <c:idx val="2"/>
          <c:order val="2"/>
          <c:tx>
            <c:strRef>
              <c:f>Vic!$A$83</c:f>
              <c:strCache>
                <c:ptCount val="1"/>
                <c:pt idx="0">
                  <c:v>Disposed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Vic!$B$80:$Y$80</c:f>
              <c:numCache>
                <c:formatCode>General</c:formatCode>
                <c:ptCount val="2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</c:numCache>
            </c:numRef>
          </c:cat>
          <c:val>
            <c:numRef>
              <c:f>Vic!$B$83:$Y$83</c:f>
              <c:numCache>
                <c:formatCode>General</c:formatCode>
                <c:ptCount val="24"/>
                <c:pt idx="0" formatCode="0.00">
                  <c:v>2.1460093365139916</c:v>
                </c:pt>
                <c:pt idx="2" formatCode="0.00">
                  <c:v>1.9942982108423266</c:v>
                </c:pt>
                <c:pt idx="3" formatCode="0.00">
                  <c:v>1.7559500335476332</c:v>
                </c:pt>
                <c:pt idx="4" formatCode="0.00">
                  <c:v>1.8227603591423849</c:v>
                </c:pt>
                <c:pt idx="7" formatCode="0.00">
                  <c:v>1.5428385309639496</c:v>
                </c:pt>
                <c:pt idx="8" formatCode="0.00">
                  <c:v>1.5725434705036183</c:v>
                </c:pt>
                <c:pt idx="9" formatCode="0.00">
                  <c:v>1.680692011987784</c:v>
                </c:pt>
                <c:pt idx="10" formatCode="0.00">
                  <c:v>1.8013631285078213</c:v>
                </c:pt>
                <c:pt idx="11" formatCode="0.00">
                  <c:v>2.0966008077966771</c:v>
                </c:pt>
                <c:pt idx="12" formatCode="0.00">
                  <c:v>2.1593578559032003</c:v>
                </c:pt>
                <c:pt idx="13" formatCode="0.00">
                  <c:v>2.2725883401520481</c:v>
                </c:pt>
                <c:pt idx="14" formatCode="0.00">
                  <c:v>2.3146446126236175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0F2-4BE5-8F9D-4F0943075E29}"/>
            </c:ext>
          </c:extLst>
        </c:ser>
        <c:ser>
          <c:idx val="3"/>
          <c:order val="3"/>
          <c:tx>
            <c:strRef>
              <c:f>Vic!$A$84</c:f>
              <c:strCache>
                <c:ptCount val="1"/>
                <c:pt idx="0">
                  <c:v>Recycling Goal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15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Pt>
            <c:idx val="14"/>
            <c:marker>
              <c:symbol val="dash"/>
              <c:size val="15"/>
              <c:spPr>
                <a:solidFill>
                  <a:srgbClr val="FFC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0F2-4BE5-8F9D-4F0943075E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Vic!$B$80:$Y$80</c:f>
              <c:numCache>
                <c:formatCode>General</c:formatCode>
                <c:ptCount val="2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</c:numCache>
            </c:numRef>
          </c:cat>
          <c:val>
            <c:numRef>
              <c:f>Vic!$B$84:$Y$84</c:f>
              <c:numCache>
                <c:formatCode>General</c:formatCode>
                <c:ptCount val="24"/>
                <c:pt idx="23" formatCode="0.00">
                  <c:v>5.3945844582869773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0F2-4BE5-8F9D-4F0943075E29}"/>
            </c:ext>
          </c:extLst>
        </c:ser>
        <c:ser>
          <c:idx val="4"/>
          <c:order val="4"/>
          <c:tx>
            <c:strRef>
              <c:f>Vic!$A$85</c:f>
              <c:strCache>
                <c:ptCount val="1"/>
                <c:pt idx="0">
                  <c:v>Landfill Goal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1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23"/>
              <c:layout>
                <c:manualLayout>
                  <c:x val="-4.1716171224555648E-2"/>
                  <c:y val="3.46058207944319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F2-4BE5-8F9D-4F0943075E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Vic!$B$80:$Y$80</c:f>
              <c:numCache>
                <c:formatCode>General</c:formatCode>
                <c:ptCount val="2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</c:numCache>
            </c:numRef>
          </c:cat>
          <c:val>
            <c:numRef>
              <c:f>Vic!$B$85:$Y$85</c:f>
              <c:numCache>
                <c:formatCode>General</c:formatCode>
                <c:ptCount val="24"/>
                <c:pt idx="23" formatCode="0.00">
                  <c:v>1.3486461145717443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0F2-4BE5-8F9D-4F0943075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0253999"/>
        <c:axId val="630253167"/>
        <c:extLst/>
      </c:lineChart>
      <c:catAx>
        <c:axId val="630253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253167"/>
        <c:crosses val="autoZero"/>
        <c:auto val="1"/>
        <c:lblAlgn val="ctr"/>
        <c:lblOffset val="100"/>
        <c:noMultiLvlLbl val="0"/>
      </c:catAx>
      <c:valAx>
        <c:axId val="63025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253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 algn="ctr"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QLD C&amp;I Waste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67804838059247"/>
          <c:y val="0.13629578758367328"/>
          <c:w val="0.84809211007172403"/>
          <c:h val="0.61152753242459434"/>
        </c:manualLayout>
      </c:layout>
      <c:lineChart>
        <c:grouping val="standard"/>
        <c:varyColors val="0"/>
        <c:ser>
          <c:idx val="0"/>
          <c:order val="0"/>
          <c:tx>
            <c:strRef>
              <c:f>Qld!$A$81</c:f>
              <c:strCache>
                <c:ptCount val="1"/>
                <c:pt idx="0">
                  <c:v>Generated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Qld!$B$80:$Y$80</c:f>
              <c:numCache>
                <c:formatCode>General</c:formatCode>
                <c:ptCount val="2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</c:numCache>
            </c:numRef>
          </c:cat>
          <c:val>
            <c:numRef>
              <c:f>Qld!$B$81:$Y$81</c:f>
              <c:numCache>
                <c:formatCode>General</c:formatCode>
                <c:ptCount val="24"/>
                <c:pt idx="0" formatCode="0.00">
                  <c:v>3.7971029370201648</c:v>
                </c:pt>
                <c:pt idx="2" formatCode="0.00">
                  <c:v>3.763878876244771</c:v>
                </c:pt>
                <c:pt idx="3" formatCode="0.00">
                  <c:v>3.6084079524271782</c:v>
                </c:pt>
                <c:pt idx="4" formatCode="0.00">
                  <c:v>3.5853381774861317</c:v>
                </c:pt>
                <c:pt idx="7" formatCode="0.00">
                  <c:v>4.4970572779699562</c:v>
                </c:pt>
                <c:pt idx="8" formatCode="0.00">
                  <c:v>4.4528155582652058</c:v>
                </c:pt>
                <c:pt idx="9" formatCode="0.00">
                  <c:v>4.093404331609392</c:v>
                </c:pt>
                <c:pt idx="10" formatCode="0.00">
                  <c:v>4.3711492798853335</c:v>
                </c:pt>
                <c:pt idx="11" formatCode="0.00">
                  <c:v>4.4925159103727896</c:v>
                </c:pt>
                <c:pt idx="12" formatCode="0.00">
                  <c:v>4.795869193246892</c:v>
                </c:pt>
                <c:pt idx="13" formatCode="0.00">
                  <c:v>4.0836014143375792</c:v>
                </c:pt>
                <c:pt idx="14" formatCode="0.00">
                  <c:v>4.4675516407411635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93-4C36-8CD7-6A2EFB44A13E}"/>
            </c:ext>
          </c:extLst>
        </c:ser>
        <c:ser>
          <c:idx val="1"/>
          <c:order val="1"/>
          <c:tx>
            <c:strRef>
              <c:f>Qld!$A$82</c:f>
              <c:strCache>
                <c:ptCount val="1"/>
                <c:pt idx="0">
                  <c:v>Recycled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FFC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Qld!$B$80:$Y$80</c:f>
              <c:numCache>
                <c:formatCode>General</c:formatCode>
                <c:ptCount val="2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</c:numCache>
            </c:numRef>
          </c:cat>
          <c:val>
            <c:numRef>
              <c:f>Qld!$B$82:$Y$82</c:f>
              <c:numCache>
                <c:formatCode>General</c:formatCode>
                <c:ptCount val="24"/>
                <c:pt idx="0" formatCode="0.00">
                  <c:v>1.9460945426286949</c:v>
                </c:pt>
                <c:pt idx="2" formatCode="0.00">
                  <c:v>1.8839317190672322</c:v>
                </c:pt>
                <c:pt idx="3" formatCode="0.00">
                  <c:v>1.7745445744726471</c:v>
                </c:pt>
                <c:pt idx="4" formatCode="0.00">
                  <c:v>1.895159338324631</c:v>
                </c:pt>
                <c:pt idx="7" formatCode="0.00">
                  <c:v>2.3538055982432859</c:v>
                </c:pt>
                <c:pt idx="8" formatCode="0.00">
                  <c:v>2.3301100664013936</c:v>
                </c:pt>
                <c:pt idx="9" formatCode="0.00">
                  <c:v>2.0719838461449633</c:v>
                </c:pt>
                <c:pt idx="10" formatCode="0.00">
                  <c:v>2.2586351204869124</c:v>
                </c:pt>
                <c:pt idx="11" formatCode="0.00">
                  <c:v>2.3538725048396034</c:v>
                </c:pt>
                <c:pt idx="12" formatCode="0.00">
                  <c:v>2.6392206746687088</c:v>
                </c:pt>
                <c:pt idx="13" formatCode="0.00">
                  <c:v>2.0987936522140878</c:v>
                </c:pt>
                <c:pt idx="14" formatCode="0.00">
                  <c:v>2.2853986826272803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B93-4C36-8CD7-6A2EFB44A13E}"/>
            </c:ext>
          </c:extLst>
        </c:ser>
        <c:ser>
          <c:idx val="2"/>
          <c:order val="2"/>
          <c:tx>
            <c:strRef>
              <c:f>Qld!$A$83</c:f>
              <c:strCache>
                <c:ptCount val="1"/>
                <c:pt idx="0">
                  <c:v>Disposed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Qld!$B$80:$Y$80</c:f>
              <c:numCache>
                <c:formatCode>General</c:formatCode>
                <c:ptCount val="2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</c:numCache>
            </c:numRef>
          </c:cat>
          <c:val>
            <c:numRef>
              <c:f>Qld!$B$83:$Y$83</c:f>
              <c:numCache>
                <c:formatCode>General</c:formatCode>
                <c:ptCount val="24"/>
                <c:pt idx="0" formatCode="0.00">
                  <c:v>1.6695895208486289</c:v>
                </c:pt>
                <c:pt idx="2" formatCode="0.00">
                  <c:v>1.7228556624122493</c:v>
                </c:pt>
                <c:pt idx="3" formatCode="0.00">
                  <c:v>1.6657289502069819</c:v>
                </c:pt>
                <c:pt idx="4" formatCode="0.00">
                  <c:v>1.5039916339701129</c:v>
                </c:pt>
                <c:pt idx="7" formatCode="0.00">
                  <c:v>2.0030613428281643</c:v>
                </c:pt>
                <c:pt idx="8" formatCode="0.00">
                  <c:v>1.9914516937605917</c:v>
                </c:pt>
                <c:pt idx="9" formatCode="0.00">
                  <c:v>1.9135862773546417</c:v>
                </c:pt>
                <c:pt idx="10" formatCode="0.00">
                  <c:v>2.0153720398735033</c:v>
                </c:pt>
                <c:pt idx="11" formatCode="0.00">
                  <c:v>2.0416540558208953</c:v>
                </c:pt>
                <c:pt idx="12" formatCode="0.00">
                  <c:v>2.0658173459033788</c:v>
                </c:pt>
                <c:pt idx="13" formatCode="0.00">
                  <c:v>1.7654253989271378</c:v>
                </c:pt>
                <c:pt idx="14" formatCode="0.00">
                  <c:v>2.030002122365786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B93-4C36-8CD7-6A2EFB44A13E}"/>
            </c:ext>
          </c:extLst>
        </c:ser>
        <c:ser>
          <c:idx val="3"/>
          <c:order val="3"/>
          <c:tx>
            <c:strRef>
              <c:f>Qld!$A$84</c:f>
              <c:strCache>
                <c:ptCount val="1"/>
                <c:pt idx="0">
                  <c:v>Recycling Goal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15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Pt>
            <c:idx val="14"/>
            <c:marker>
              <c:symbol val="dash"/>
              <c:size val="15"/>
              <c:spPr>
                <a:solidFill>
                  <a:srgbClr val="FFC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B93-4C36-8CD7-6A2EFB44A1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Qld!$B$80:$Y$80</c:f>
              <c:numCache>
                <c:formatCode>General</c:formatCode>
                <c:ptCount val="2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</c:numCache>
            </c:numRef>
          </c:cat>
          <c:val>
            <c:numRef>
              <c:f>Qld!$B$84:$Y$84</c:f>
              <c:numCache>
                <c:formatCode>General</c:formatCode>
                <c:ptCount val="24"/>
                <c:pt idx="23" formatCode="0.00">
                  <c:v>4.1419058852224451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B93-4C36-8CD7-6A2EFB44A13E}"/>
            </c:ext>
          </c:extLst>
        </c:ser>
        <c:ser>
          <c:idx val="4"/>
          <c:order val="4"/>
          <c:tx>
            <c:strRef>
              <c:f>Qld!$A$85</c:f>
              <c:strCache>
                <c:ptCount val="1"/>
                <c:pt idx="0">
                  <c:v>Landfill Goal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1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23"/>
              <c:layout>
                <c:manualLayout>
                  <c:x val="-4.1716171224555648E-2"/>
                  <c:y val="3.46058207944319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93-4C36-8CD7-6A2EFB44A1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Qld!$B$80:$Y$80</c:f>
              <c:numCache>
                <c:formatCode>General</c:formatCode>
                <c:ptCount val="2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</c:numCache>
            </c:numRef>
          </c:cat>
          <c:val>
            <c:numRef>
              <c:f>Qld!$B$85:$Y$85</c:f>
              <c:numCache>
                <c:formatCode>General</c:formatCode>
                <c:ptCount val="24"/>
                <c:pt idx="23" formatCode="0.00">
                  <c:v>1.0354764713056113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B93-4C36-8CD7-6A2EFB44A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0253999"/>
        <c:axId val="630253167"/>
        <c:extLst/>
      </c:lineChart>
      <c:catAx>
        <c:axId val="630253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253167"/>
        <c:crosses val="autoZero"/>
        <c:auto val="1"/>
        <c:lblAlgn val="ctr"/>
        <c:lblOffset val="100"/>
        <c:noMultiLvlLbl val="0"/>
      </c:catAx>
      <c:valAx>
        <c:axId val="63025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253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 algn="ctr"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NSW C&amp;I Waste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59209981478243"/>
          <c:y val="0.14680400753450015"/>
          <c:w val="0.84809211007172403"/>
          <c:h val="0.61152753242459434"/>
        </c:manualLayout>
      </c:layout>
      <c:lineChart>
        <c:grouping val="standard"/>
        <c:varyColors val="0"/>
        <c:ser>
          <c:idx val="0"/>
          <c:order val="0"/>
          <c:tx>
            <c:strRef>
              <c:f>NSW!$A$75</c:f>
              <c:strCache>
                <c:ptCount val="1"/>
                <c:pt idx="0">
                  <c:v>Generated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NSW!$B$74:$Y$74</c:f>
              <c:numCache>
                <c:formatCode>General</c:formatCode>
                <c:ptCount val="2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</c:numCache>
            </c:numRef>
          </c:cat>
          <c:val>
            <c:numRef>
              <c:f>NSW!$B$75:$Y$75</c:f>
              <c:numCache>
                <c:formatCode>General</c:formatCode>
                <c:ptCount val="24"/>
                <c:pt idx="0" formatCode="0.00">
                  <c:v>5.5400842130028698</c:v>
                </c:pt>
                <c:pt idx="2" formatCode="0.00">
                  <c:v>6.4930242120014343</c:v>
                </c:pt>
                <c:pt idx="3" formatCode="0.00">
                  <c:v>6.4883907742856293</c:v>
                </c:pt>
                <c:pt idx="4" formatCode="0.00">
                  <c:v>6.3617236315449457</c:v>
                </c:pt>
                <c:pt idx="7" formatCode="0.00">
                  <c:v>6.3031973914084043</c:v>
                </c:pt>
                <c:pt idx="8" formatCode="0.00">
                  <c:v>6.2050149213296137</c:v>
                </c:pt>
                <c:pt idx="9" formatCode="0.00">
                  <c:v>6.231933021839505</c:v>
                </c:pt>
                <c:pt idx="10" formatCode="0.00">
                  <c:v>6.1003886162184138</c:v>
                </c:pt>
                <c:pt idx="11" formatCode="0.00">
                  <c:v>5.4035656115154689</c:v>
                </c:pt>
                <c:pt idx="12" formatCode="0.00">
                  <c:v>5.582865988496482</c:v>
                </c:pt>
                <c:pt idx="13" formatCode="0.00">
                  <c:v>5.7564980443712477</c:v>
                </c:pt>
                <c:pt idx="14" formatCode="0.00">
                  <c:v>5.4584932903869792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18-464A-A58D-C553F4FD6B6E}"/>
            </c:ext>
          </c:extLst>
        </c:ser>
        <c:ser>
          <c:idx val="1"/>
          <c:order val="1"/>
          <c:tx>
            <c:strRef>
              <c:f>NSW!$A$76</c:f>
              <c:strCache>
                <c:ptCount val="1"/>
                <c:pt idx="0">
                  <c:v>Recycled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FFC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NSW!$B$74:$Y$74</c:f>
              <c:numCache>
                <c:formatCode>General</c:formatCode>
                <c:ptCount val="2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</c:numCache>
            </c:numRef>
          </c:cat>
          <c:val>
            <c:numRef>
              <c:f>NSW!$B$76:$Y$76</c:f>
              <c:numCache>
                <c:formatCode>General</c:formatCode>
                <c:ptCount val="24"/>
                <c:pt idx="0" formatCode="0.00">
                  <c:v>2.8495995817992341</c:v>
                </c:pt>
                <c:pt idx="2" formatCode="0.00">
                  <c:v>3.4020258238816741</c:v>
                </c:pt>
                <c:pt idx="3" formatCode="0.00">
                  <c:v>3.7609218968114781</c:v>
                </c:pt>
                <c:pt idx="4" formatCode="0.00">
                  <c:v>3.6875410108627831</c:v>
                </c:pt>
                <c:pt idx="7" formatCode="0.00">
                  <c:v>3.4777597584340119</c:v>
                </c:pt>
                <c:pt idx="8" formatCode="0.00">
                  <c:v>3.4514502193179033</c:v>
                </c:pt>
                <c:pt idx="9" formatCode="0.00">
                  <c:v>3.1512284330341815</c:v>
                </c:pt>
                <c:pt idx="10" formatCode="0.00">
                  <c:v>2.8413456167643854</c:v>
                </c:pt>
                <c:pt idx="11" formatCode="0.00">
                  <c:v>2.6001085855467756</c:v>
                </c:pt>
                <c:pt idx="12" formatCode="0.00">
                  <c:v>2.5204005642612533</c:v>
                </c:pt>
                <c:pt idx="13" formatCode="0.00">
                  <c:v>2.8999954042100127</c:v>
                </c:pt>
                <c:pt idx="14" formatCode="0.00">
                  <c:v>2.6931900588935584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718-464A-A58D-C553F4FD6B6E}"/>
            </c:ext>
          </c:extLst>
        </c:ser>
        <c:ser>
          <c:idx val="2"/>
          <c:order val="2"/>
          <c:tx>
            <c:strRef>
              <c:f>NSW!$A$77</c:f>
              <c:strCache>
                <c:ptCount val="1"/>
                <c:pt idx="0">
                  <c:v>Disposed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NSW!$B$74:$Y$74</c:f>
              <c:numCache>
                <c:formatCode>General</c:formatCode>
                <c:ptCount val="2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</c:numCache>
            </c:numRef>
          </c:cat>
          <c:val>
            <c:numRef>
              <c:f>NSW!$B$77:$Y$77</c:f>
              <c:numCache>
                <c:formatCode>General</c:formatCode>
                <c:ptCount val="24"/>
                <c:pt idx="0" formatCode="0.00">
                  <c:v>2.4660743420718636</c:v>
                </c:pt>
                <c:pt idx="2" formatCode="0.00">
                  <c:v>2.861116762557899</c:v>
                </c:pt>
                <c:pt idx="3" formatCode="0.00">
                  <c:v>2.4785423260626698</c:v>
                </c:pt>
                <c:pt idx="4" formatCode="0.00">
                  <c:v>2.4617860557693629</c:v>
                </c:pt>
                <c:pt idx="7" formatCode="0.00">
                  <c:v>2.5378153530232779</c:v>
                </c:pt>
                <c:pt idx="8" formatCode="0.00">
                  <c:v>2.5264067606337952</c:v>
                </c:pt>
                <c:pt idx="9" formatCode="0.00">
                  <c:v>2.8079627965041514</c:v>
                </c:pt>
                <c:pt idx="10" formatCode="0.00">
                  <c:v>3.006160235679411</c:v>
                </c:pt>
                <c:pt idx="11" formatCode="0.00">
                  <c:v>2.499105651633593</c:v>
                </c:pt>
                <c:pt idx="12" formatCode="0.00">
                  <c:v>2.7141668055161561</c:v>
                </c:pt>
                <c:pt idx="13" formatCode="0.00">
                  <c:v>2.7307922808154217</c:v>
                </c:pt>
                <c:pt idx="14" formatCode="0.00">
                  <c:v>2.6303132196410197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718-464A-A58D-C553F4FD6B6E}"/>
            </c:ext>
          </c:extLst>
        </c:ser>
        <c:ser>
          <c:idx val="3"/>
          <c:order val="3"/>
          <c:tx>
            <c:strRef>
              <c:f>NSW!$A$78</c:f>
              <c:strCache>
                <c:ptCount val="1"/>
                <c:pt idx="0">
                  <c:v>Recycling Goal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15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Pt>
            <c:idx val="14"/>
            <c:marker>
              <c:symbol val="dash"/>
              <c:size val="15"/>
              <c:spPr>
                <a:solidFill>
                  <a:srgbClr val="FFC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718-464A-A58D-C553F4FD6B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NSW!$B$74:$Y$74</c:f>
              <c:numCache>
                <c:formatCode>General</c:formatCode>
                <c:ptCount val="2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</c:numCache>
            </c:numRef>
          </c:cat>
          <c:val>
            <c:numRef>
              <c:f>NSW!$B$78:$Y$78</c:f>
              <c:numCache>
                <c:formatCode>General</c:formatCode>
                <c:ptCount val="24"/>
                <c:pt idx="23" formatCode="0.00">
                  <c:v>4.2181713536948111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718-464A-A58D-C553F4FD6B6E}"/>
            </c:ext>
          </c:extLst>
        </c:ser>
        <c:ser>
          <c:idx val="4"/>
          <c:order val="4"/>
          <c:tx>
            <c:strRef>
              <c:f>NSW!$A$79</c:f>
              <c:strCache>
                <c:ptCount val="1"/>
                <c:pt idx="0">
                  <c:v>Landfill Goal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1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23"/>
              <c:layout>
                <c:manualLayout>
                  <c:x val="-4.1716171224555648E-2"/>
                  <c:y val="3.46058207944319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718-464A-A58D-C553F4FD6B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NSW!$B$74:$Y$74</c:f>
              <c:numCache>
                <c:formatCode>General</c:formatCode>
                <c:ptCount val="2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</c:numCache>
            </c:numRef>
          </c:cat>
          <c:val>
            <c:numRef>
              <c:f>NSW!$B$79:$Y$79</c:f>
              <c:numCache>
                <c:formatCode>General</c:formatCode>
                <c:ptCount val="24"/>
                <c:pt idx="23" formatCode="0.00">
                  <c:v>1.0545428384237028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718-464A-A58D-C553F4FD6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0253999"/>
        <c:axId val="630253167"/>
        <c:extLst/>
      </c:lineChart>
      <c:catAx>
        <c:axId val="630253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253167"/>
        <c:crosses val="autoZero"/>
        <c:auto val="1"/>
        <c:lblAlgn val="ctr"/>
        <c:lblOffset val="100"/>
        <c:noMultiLvlLbl val="0"/>
      </c:catAx>
      <c:valAx>
        <c:axId val="63025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253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 algn="ctr"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 C&amp;I Waste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59209981478243"/>
          <c:y val="0.14680400753450015"/>
          <c:w val="0.84809211007172403"/>
          <c:h val="0.61152753242459434"/>
        </c:manualLayout>
      </c:layout>
      <c:lineChart>
        <c:grouping val="standard"/>
        <c:varyColors val="0"/>
        <c:ser>
          <c:idx val="0"/>
          <c:order val="0"/>
          <c:tx>
            <c:strRef>
              <c:f>WA!$A$81</c:f>
              <c:strCache>
                <c:ptCount val="1"/>
                <c:pt idx="0">
                  <c:v>Generated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WA!$B$80:$Y$80</c:f>
              <c:numCache>
                <c:formatCode>General</c:formatCode>
                <c:ptCount val="2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</c:numCache>
            </c:numRef>
          </c:cat>
          <c:val>
            <c:numRef>
              <c:f>WA!$B$81:$Y$81</c:f>
              <c:numCache>
                <c:formatCode>General</c:formatCode>
                <c:ptCount val="24"/>
                <c:pt idx="0" formatCode="0.00">
                  <c:v>2.3681925460430131</c:v>
                </c:pt>
                <c:pt idx="2" formatCode="0.00">
                  <c:v>2.0107633785931092</c:v>
                </c:pt>
                <c:pt idx="3" formatCode="0.00">
                  <c:v>2.5121765656532631</c:v>
                </c:pt>
                <c:pt idx="4" formatCode="0.00">
                  <c:v>2.1549340714369283</c:v>
                </c:pt>
                <c:pt idx="7" formatCode="0.00">
                  <c:v>2.4666537673163984</c:v>
                </c:pt>
                <c:pt idx="8" formatCode="0.00">
                  <c:v>2.0651045913110146</c:v>
                </c:pt>
                <c:pt idx="9" formatCode="0.00">
                  <c:v>2.2494005854403105</c:v>
                </c:pt>
                <c:pt idx="10" formatCode="0.00">
                  <c:v>2.0995742931630073</c:v>
                </c:pt>
                <c:pt idx="11" formatCode="0.00">
                  <c:v>2.3849949047985786</c:v>
                </c:pt>
                <c:pt idx="12" formatCode="0.00">
                  <c:v>2.3475306098487776</c:v>
                </c:pt>
                <c:pt idx="13" formatCode="0.00">
                  <c:v>2.4399226839778434</c:v>
                </c:pt>
                <c:pt idx="14" formatCode="0.00">
                  <c:v>2.4726955510721056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F1-447F-AE81-FD5003BC93BC}"/>
            </c:ext>
          </c:extLst>
        </c:ser>
        <c:ser>
          <c:idx val="1"/>
          <c:order val="1"/>
          <c:tx>
            <c:strRef>
              <c:f>WA!$A$82</c:f>
              <c:strCache>
                <c:ptCount val="1"/>
                <c:pt idx="0">
                  <c:v>Recycled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FFC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WA!$B$80:$Y$80</c:f>
              <c:numCache>
                <c:formatCode>General</c:formatCode>
                <c:ptCount val="2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</c:numCache>
            </c:numRef>
          </c:cat>
          <c:val>
            <c:numRef>
              <c:f>WA!$B$82:$Y$82</c:f>
              <c:numCache>
                <c:formatCode>General</c:formatCode>
                <c:ptCount val="24"/>
                <c:pt idx="0" formatCode="0.00">
                  <c:v>1.1846335287889325</c:v>
                </c:pt>
                <c:pt idx="2" formatCode="0.00">
                  <c:v>0.77219379532825694</c:v>
                </c:pt>
                <c:pt idx="3" formatCode="0.00">
                  <c:v>0.98159606817938816</c:v>
                </c:pt>
                <c:pt idx="4" formatCode="0.00">
                  <c:v>0.96244463094772426</c:v>
                </c:pt>
                <c:pt idx="7" formatCode="0.00">
                  <c:v>1.3102384294157272</c:v>
                </c:pt>
                <c:pt idx="8" formatCode="0.00">
                  <c:v>1.2082492551438571</c:v>
                </c:pt>
                <c:pt idx="9" formatCode="0.00">
                  <c:v>1.1991108128728887</c:v>
                </c:pt>
                <c:pt idx="10" formatCode="0.00">
                  <c:v>1.1153297743700081</c:v>
                </c:pt>
                <c:pt idx="11" formatCode="0.00">
                  <c:v>1.2277606845542808</c:v>
                </c:pt>
                <c:pt idx="12" formatCode="0.00">
                  <c:v>1.2642667825749994</c:v>
                </c:pt>
                <c:pt idx="13" formatCode="0.00">
                  <c:v>1.2642630964134856</c:v>
                </c:pt>
                <c:pt idx="14" formatCode="0.00">
                  <c:v>1.212020640558819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7F1-447F-AE81-FD5003BC93BC}"/>
            </c:ext>
          </c:extLst>
        </c:ser>
        <c:ser>
          <c:idx val="2"/>
          <c:order val="2"/>
          <c:tx>
            <c:strRef>
              <c:f>WA!$A$83</c:f>
              <c:strCache>
                <c:ptCount val="1"/>
                <c:pt idx="0">
                  <c:v>Disposed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WA!$B$80:$Y$80</c:f>
              <c:numCache>
                <c:formatCode>General</c:formatCode>
                <c:ptCount val="2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</c:numCache>
            </c:numRef>
          </c:cat>
          <c:val>
            <c:numRef>
              <c:f>WA!$B$83:$Y$83</c:f>
              <c:numCache>
                <c:formatCode>General</c:formatCode>
                <c:ptCount val="24"/>
                <c:pt idx="0" formatCode="0.00">
                  <c:v>1.1404708160245751</c:v>
                </c:pt>
                <c:pt idx="2" formatCode="0.00">
                  <c:v>1.1926456822118274</c:v>
                </c:pt>
                <c:pt idx="3" formatCode="0.00">
                  <c:v>1.4807397812063563</c:v>
                </c:pt>
                <c:pt idx="4" formatCode="0.00">
                  <c:v>1.1331335337875124</c:v>
                </c:pt>
                <c:pt idx="7" formatCode="0.00">
                  <c:v>1.0717528219689829</c:v>
                </c:pt>
                <c:pt idx="8" formatCode="0.00">
                  <c:v>0.74221608714766607</c:v>
                </c:pt>
                <c:pt idx="9" formatCode="0.00">
                  <c:v>0.90737031676901148</c:v>
                </c:pt>
                <c:pt idx="10" formatCode="0.00">
                  <c:v>0.90572861665598536</c:v>
                </c:pt>
                <c:pt idx="11" formatCode="0.00">
                  <c:v>1.0157162770797179</c:v>
                </c:pt>
                <c:pt idx="12" formatCode="0.00">
                  <c:v>0.93675483408413085</c:v>
                </c:pt>
                <c:pt idx="13" formatCode="0.00">
                  <c:v>1.06818063338659</c:v>
                </c:pt>
                <c:pt idx="14" formatCode="0.00">
                  <c:v>1.1191284084064184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7F1-447F-AE81-FD5003BC93BC}"/>
            </c:ext>
          </c:extLst>
        </c:ser>
        <c:ser>
          <c:idx val="3"/>
          <c:order val="3"/>
          <c:tx>
            <c:strRef>
              <c:f>WA!$A$84</c:f>
              <c:strCache>
                <c:ptCount val="1"/>
                <c:pt idx="0">
                  <c:v>Recycling Goal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Pt>
            <c:idx val="14"/>
            <c:marker>
              <c:symbol val="dash"/>
              <c:size val="15"/>
              <c:spPr>
                <a:solidFill>
                  <a:srgbClr val="FFC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F1-447F-AE81-FD5003BC93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WA!$B$80:$Y$80</c:f>
              <c:numCache>
                <c:formatCode>General</c:formatCode>
                <c:ptCount val="2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</c:numCache>
            </c:numRef>
          </c:cat>
          <c:val>
            <c:numRef>
              <c:f>WA!$B$84:$Y$84</c:f>
              <c:numCache>
                <c:formatCode>General</c:formatCode>
                <c:ptCount val="24"/>
                <c:pt idx="23" formatCode="0.00">
                  <c:v>1.9571109782946821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7F1-447F-AE81-FD5003BC93BC}"/>
            </c:ext>
          </c:extLst>
        </c:ser>
        <c:ser>
          <c:idx val="4"/>
          <c:order val="4"/>
          <c:tx>
            <c:strRef>
              <c:f>WA!$A$85</c:f>
              <c:strCache>
                <c:ptCount val="1"/>
                <c:pt idx="0">
                  <c:v>Landfill Goal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Lbl>
              <c:idx val="23"/>
              <c:layout>
                <c:manualLayout>
                  <c:x val="-4.1716171224555648E-2"/>
                  <c:y val="3.46058207944319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F1-447F-AE81-FD5003BC93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WA!$B$80:$Y$80</c:f>
              <c:numCache>
                <c:formatCode>General</c:formatCode>
                <c:ptCount val="2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</c:numCache>
            </c:numRef>
          </c:cat>
          <c:val>
            <c:numRef>
              <c:f>WA!$B$85:$Y$85</c:f>
              <c:numCache>
                <c:formatCode>General</c:formatCode>
                <c:ptCount val="24"/>
                <c:pt idx="23" formatCode="0.00">
                  <c:v>0.48927774457367051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7F1-447F-AE81-FD5003BC9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0253999"/>
        <c:axId val="630253167"/>
        <c:extLst/>
      </c:lineChart>
      <c:catAx>
        <c:axId val="630253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253167"/>
        <c:crosses val="autoZero"/>
        <c:auto val="1"/>
        <c:lblAlgn val="ctr"/>
        <c:lblOffset val="100"/>
        <c:noMultiLvlLbl val="0"/>
      </c:catAx>
      <c:valAx>
        <c:axId val="63025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253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 algn="ctr"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'Levy and Diversion Rates'!$B$63</c:f>
              <c:strCache>
                <c:ptCount val="1"/>
                <c:pt idx="0">
                  <c:v>NSW (Metropolitan Levy Area)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'Levy and Diversion Rates'!$A$64:$A$84</c:f>
              <c:numCache>
                <c:formatCode>@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'Levy and Diversion Rates'!$B$64:$B$84</c:f>
              <c:numCache>
                <c:formatCode>"$"#,##0.00</c:formatCode>
                <c:ptCount val="21"/>
                <c:pt idx="0">
                  <c:v>19.2</c:v>
                </c:pt>
                <c:pt idx="1">
                  <c:v>19.2</c:v>
                </c:pt>
                <c:pt idx="2">
                  <c:v>19.8</c:v>
                </c:pt>
                <c:pt idx="3">
                  <c:v>22.8</c:v>
                </c:pt>
                <c:pt idx="4">
                  <c:v>29.7</c:v>
                </c:pt>
                <c:pt idx="5">
                  <c:v>46.7</c:v>
                </c:pt>
                <c:pt idx="6">
                  <c:v>58.8</c:v>
                </c:pt>
                <c:pt idx="7">
                  <c:v>70.3</c:v>
                </c:pt>
                <c:pt idx="8">
                  <c:v>82.2</c:v>
                </c:pt>
                <c:pt idx="9">
                  <c:v>95.2</c:v>
                </c:pt>
                <c:pt idx="10">
                  <c:v>107.8</c:v>
                </c:pt>
                <c:pt idx="11">
                  <c:v>120.9</c:v>
                </c:pt>
                <c:pt idx="12">
                  <c:v>133.1</c:v>
                </c:pt>
                <c:pt idx="13">
                  <c:v>135.69999999999999</c:v>
                </c:pt>
                <c:pt idx="14">
                  <c:v>138.19999999999999</c:v>
                </c:pt>
                <c:pt idx="15">
                  <c:v>141.19999999999999</c:v>
                </c:pt>
                <c:pt idx="16">
                  <c:v>143.6</c:v>
                </c:pt>
                <c:pt idx="17">
                  <c:v>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44-D445-93F7-642E50173F6C}"/>
            </c:ext>
          </c:extLst>
        </c:ser>
        <c:ser>
          <c:idx val="1"/>
          <c:order val="1"/>
          <c:tx>
            <c:strRef>
              <c:f>'Levy and Diversion Rates'!$C$63</c:f>
              <c:strCache>
                <c:ptCount val="1"/>
                <c:pt idx="0">
                  <c:v>NSW projected (Metropolitan Levy Area)</c:v>
                </c:pt>
              </c:strCache>
            </c:strRef>
          </c:tx>
          <c:spPr>
            <a:ln w="3810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'Levy and Diversion Rates'!$A$64:$A$84</c:f>
              <c:numCache>
                <c:formatCode>@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'Levy and Diversion Rates'!$C$64:$C$84</c:f>
              <c:numCache>
                <c:formatCode>General</c:formatCode>
                <c:ptCount val="21"/>
                <c:pt idx="17" formatCode="&quot;$&quot;#,##0.00">
                  <c:v>146</c:v>
                </c:pt>
                <c:pt idx="18" formatCode="&quot;$&quot;#,##0.00">
                  <c:v>150.38</c:v>
                </c:pt>
                <c:pt idx="19" formatCode="&quot;$&quot;#,##0.00">
                  <c:v>154.8914</c:v>
                </c:pt>
                <c:pt idx="20" formatCode="&quot;$&quot;#,##0.00">
                  <c:v>159.53814200000002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44-D445-93F7-642E50173F6C}"/>
            </c:ext>
          </c:extLst>
        </c:ser>
        <c:ser>
          <c:idx val="2"/>
          <c:order val="2"/>
          <c:tx>
            <c:strRef>
              <c:f>'Levy and Diversion Rates'!$D$63</c:f>
              <c:strCache>
                <c:ptCount val="1"/>
                <c:pt idx="0">
                  <c:v>Vic (metro)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20"/>
            <c:marker>
              <c:symbol val="none"/>
            </c:marker>
            <c:bubble3D val="0"/>
            <c:spPr>
              <a:ln w="38100" cap="rnd">
                <a:solidFill>
                  <a:schemeClr val="accent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44-D445-93F7-642E50173F6C}"/>
              </c:ext>
            </c:extLst>
          </c:dPt>
          <c:cat>
            <c:numRef>
              <c:f>'Levy and Diversion Rates'!$A$64:$A$84</c:f>
              <c:numCache>
                <c:formatCode>@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'Levy and Diversion Rates'!$D$64:$D$84</c:f>
              <c:numCache>
                <c:formatCode>"$"#,##0.00</c:formatCode>
                <c:ptCount val="21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30</c:v>
                </c:pt>
                <c:pt idx="8">
                  <c:v>44</c:v>
                </c:pt>
                <c:pt idx="9">
                  <c:v>48.4</c:v>
                </c:pt>
                <c:pt idx="10">
                  <c:v>53.2</c:v>
                </c:pt>
                <c:pt idx="11">
                  <c:v>58.5</c:v>
                </c:pt>
                <c:pt idx="12">
                  <c:v>60.7</c:v>
                </c:pt>
                <c:pt idx="13">
                  <c:v>62.033000000000001</c:v>
                </c:pt>
                <c:pt idx="14">
                  <c:v>63.28</c:v>
                </c:pt>
                <c:pt idx="15">
                  <c:v>64.3</c:v>
                </c:pt>
                <c:pt idx="16">
                  <c:v>65.900000000000006</c:v>
                </c:pt>
                <c:pt idx="17">
                  <c:v>65.900000000000006</c:v>
                </c:pt>
                <c:pt idx="18">
                  <c:v>105.9</c:v>
                </c:pt>
                <c:pt idx="19">
                  <c:v>125.9</c:v>
                </c:pt>
                <c:pt idx="20">
                  <c:v>129.67700000000002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644-D445-93F7-642E50173F6C}"/>
            </c:ext>
          </c:extLst>
        </c:ser>
        <c:ser>
          <c:idx val="3"/>
          <c:order val="3"/>
          <c:tx>
            <c:strRef>
              <c:f>'Levy and Diversion Rates'!$E$63</c:f>
              <c:strCache>
                <c:ptCount val="1"/>
                <c:pt idx="0">
                  <c:v>Vic projected (metro)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'Levy and Diversion Rates'!$A$64:$A$84</c:f>
              <c:numCache>
                <c:formatCode>@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'Levy and Diversion Rates'!$E$64:$E$84</c:f>
              <c:numCache>
                <c:formatCode>General</c:formatCode>
                <c:ptCount val="21"/>
                <c:pt idx="20" formatCode="&quot;$&quot;#,##0.00">
                  <c:v>129.67700000000002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644-D445-93F7-642E50173F6C}"/>
            </c:ext>
          </c:extLst>
        </c:ser>
        <c:ser>
          <c:idx val="4"/>
          <c:order val="4"/>
          <c:tx>
            <c:strRef>
              <c:f>'Levy and Diversion Rates'!$F$63</c:f>
              <c:strCache>
                <c:ptCount val="1"/>
                <c:pt idx="0">
                  <c:v>SA (metro)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'Levy and Diversion Rates'!$A$64:$A$84</c:f>
              <c:numCache>
                <c:formatCode>@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'Levy and Diversion Rates'!$F$64:$F$84</c:f>
              <c:numCache>
                <c:formatCode>"$"#,##0.00</c:formatCode>
                <c:ptCount val="21"/>
                <c:pt idx="0">
                  <c:v>10.1</c:v>
                </c:pt>
                <c:pt idx="1">
                  <c:v>10.5</c:v>
                </c:pt>
                <c:pt idx="2">
                  <c:v>10.8</c:v>
                </c:pt>
                <c:pt idx="3">
                  <c:v>11.2</c:v>
                </c:pt>
                <c:pt idx="4">
                  <c:v>23.4</c:v>
                </c:pt>
                <c:pt idx="5">
                  <c:v>24.2</c:v>
                </c:pt>
                <c:pt idx="6">
                  <c:v>25.2</c:v>
                </c:pt>
                <c:pt idx="7">
                  <c:v>26</c:v>
                </c:pt>
                <c:pt idx="8">
                  <c:v>35</c:v>
                </c:pt>
                <c:pt idx="9">
                  <c:v>42</c:v>
                </c:pt>
                <c:pt idx="10">
                  <c:v>47</c:v>
                </c:pt>
                <c:pt idx="11">
                  <c:v>52</c:v>
                </c:pt>
                <c:pt idx="12">
                  <c:v>57</c:v>
                </c:pt>
                <c:pt idx="13">
                  <c:v>76</c:v>
                </c:pt>
                <c:pt idx="14">
                  <c:v>87</c:v>
                </c:pt>
                <c:pt idx="15">
                  <c:v>100</c:v>
                </c:pt>
                <c:pt idx="16">
                  <c:v>110</c:v>
                </c:pt>
                <c:pt idx="17">
                  <c:v>140</c:v>
                </c:pt>
                <c:pt idx="18">
                  <c:v>144.20000000000002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644-D445-93F7-642E50173F6C}"/>
            </c:ext>
          </c:extLst>
        </c:ser>
        <c:ser>
          <c:idx val="5"/>
          <c:order val="5"/>
          <c:tx>
            <c:strRef>
              <c:f>'Levy and Diversion Rates'!$G$63</c:f>
              <c:strCache>
                <c:ptCount val="1"/>
                <c:pt idx="0">
                  <c:v>SA projected (metro)</c:v>
                </c:pt>
              </c:strCache>
            </c:strRef>
          </c:tx>
          <c:spPr>
            <a:ln w="3810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'Levy and Diversion Rates'!$A$64:$A$84</c:f>
              <c:numCache>
                <c:formatCode>@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'Levy and Diversion Rates'!$G$64:$G$84</c:f>
              <c:numCache>
                <c:formatCode>General</c:formatCode>
                <c:ptCount val="21"/>
                <c:pt idx="18" formatCode="&quot;$&quot;#,##0.00">
                  <c:v>144.20000000000002</c:v>
                </c:pt>
                <c:pt idx="19" formatCode="&quot;$&quot;#,##0.00">
                  <c:v>148.52600000000001</c:v>
                </c:pt>
                <c:pt idx="20" formatCode="&quot;$&quot;#,##0.00">
                  <c:v>152.98178000000001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644-D445-93F7-642E50173F6C}"/>
            </c:ext>
          </c:extLst>
        </c:ser>
        <c:ser>
          <c:idx val="6"/>
          <c:order val="6"/>
          <c:tx>
            <c:strRef>
              <c:f>'Levy and Diversion Rates'!$H$63</c:f>
              <c:strCache>
                <c:ptCount val="1"/>
                <c:pt idx="0">
                  <c:v>WA (metro)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'Levy and Diversion Rates'!$A$64:$A$84</c:f>
              <c:numCache>
                <c:formatCode>@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'Levy and Diversion Rates'!$H$64:$H$84</c:f>
              <c:numCache>
                <c:formatCode>"$"#,##0.00</c:formatCode>
                <c:ptCount val="21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  <c:pt idx="5">
                  <c:v>7</c:v>
                </c:pt>
                <c:pt idx="6">
                  <c:v>28</c:v>
                </c:pt>
                <c:pt idx="7">
                  <c:v>28</c:v>
                </c:pt>
                <c:pt idx="8">
                  <c:v>28</c:v>
                </c:pt>
                <c:pt idx="9">
                  <c:v>28</c:v>
                </c:pt>
                <c:pt idx="10">
                  <c:v>28</c:v>
                </c:pt>
                <c:pt idx="11">
                  <c:v>55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70</c:v>
                </c:pt>
                <c:pt idx="17">
                  <c:v>70</c:v>
                </c:pt>
                <c:pt idx="18">
                  <c:v>72.100000000000009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644-D445-93F7-642E50173F6C}"/>
            </c:ext>
          </c:extLst>
        </c:ser>
        <c:ser>
          <c:idx val="7"/>
          <c:order val="7"/>
          <c:tx>
            <c:strRef>
              <c:f>'Levy and Diversion Rates'!$I$63</c:f>
              <c:strCache>
                <c:ptCount val="1"/>
                <c:pt idx="0">
                  <c:v>WA projected (metro)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'Levy and Diversion Rates'!$A$64:$A$84</c:f>
              <c:numCache>
                <c:formatCode>@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'Levy and Diversion Rates'!$I$64:$I$84</c:f>
              <c:numCache>
                <c:formatCode>General</c:formatCode>
                <c:ptCount val="21"/>
                <c:pt idx="18" formatCode="&quot;$&quot;#,##0.00">
                  <c:v>72.100000000000009</c:v>
                </c:pt>
                <c:pt idx="19" formatCode="&quot;$&quot;#,##0.00">
                  <c:v>74.263000000000005</c:v>
                </c:pt>
                <c:pt idx="20" formatCode="&quot;$&quot;#,##0.00">
                  <c:v>76.490890000000007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644-D445-93F7-642E50173F6C}"/>
            </c:ext>
          </c:extLst>
        </c:ser>
        <c:ser>
          <c:idx val="8"/>
          <c:order val="8"/>
          <c:tx>
            <c:strRef>
              <c:f>'Levy and Diversion Rates'!$J$63</c:f>
              <c:strCache>
                <c:ptCount val="1"/>
                <c:pt idx="0">
                  <c:v>Qld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'Levy and Diversion Rates'!$A$64:$A$84</c:f>
              <c:numCache>
                <c:formatCode>@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'Levy and Diversion Rates'!$J$64:$J$84</c:f>
              <c:numCache>
                <c:formatCode>General</c:formatCode>
                <c:ptCount val="21"/>
                <c:pt idx="7" formatCode="&quot;$&quot;#,##0.00">
                  <c:v>35</c:v>
                </c:pt>
                <c:pt idx="8" formatCode="&quot;$&quot;#,##0.00">
                  <c:v>0</c:v>
                </c:pt>
                <c:pt idx="9" formatCode="&quot;$&quot;#,##0.00">
                  <c:v>0</c:v>
                </c:pt>
                <c:pt idx="10" formatCode="&quot;$&quot;#,##0.00">
                  <c:v>0</c:v>
                </c:pt>
                <c:pt idx="11" formatCode="&quot;$&quot;#,##0.00">
                  <c:v>0</c:v>
                </c:pt>
                <c:pt idx="12" formatCode="&quot;$&quot;#,##0.00">
                  <c:v>0</c:v>
                </c:pt>
                <c:pt idx="13" formatCode="&quot;$&quot;#,##0.00">
                  <c:v>0</c:v>
                </c:pt>
                <c:pt idx="14" formatCode="&quot;$&quot;#,##0.00">
                  <c:v>0</c:v>
                </c:pt>
                <c:pt idx="15" formatCode="&quot;$&quot;#,##0.00">
                  <c:v>70</c:v>
                </c:pt>
                <c:pt idx="16" formatCode="&quot;$&quot;#,##0.00">
                  <c:v>75</c:v>
                </c:pt>
                <c:pt idx="17" formatCode="&quot;$&quot;#,##0.00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644-D445-93F7-642E50173F6C}"/>
            </c:ext>
          </c:extLst>
        </c:ser>
        <c:ser>
          <c:idx val="9"/>
          <c:order val="9"/>
          <c:tx>
            <c:strRef>
              <c:f>'Levy and Diversion Rates'!$K$63</c:f>
              <c:strCache>
                <c:ptCount val="1"/>
                <c:pt idx="0">
                  <c:v>QLD projected</c:v>
                </c:pt>
              </c:strCache>
            </c:strRef>
          </c:tx>
          <c:spPr>
            <a:ln w="38100" cap="rnd">
              <a:solidFill>
                <a:srgbClr val="7030A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'Levy and Diversion Rates'!$A$64:$A$84</c:f>
              <c:numCache>
                <c:formatCode>@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'Levy and Diversion Rates'!$K$64:$K$84</c:f>
              <c:numCache>
                <c:formatCode>General</c:formatCode>
                <c:ptCount val="21"/>
                <c:pt idx="17" formatCode="&quot;$&quot;#,##0.00">
                  <c:v>80</c:v>
                </c:pt>
                <c:pt idx="18" formatCode="&quot;$&quot;#,##0.00">
                  <c:v>85</c:v>
                </c:pt>
                <c:pt idx="19" formatCode="&quot;$&quot;#,##0.00">
                  <c:v>90</c:v>
                </c:pt>
                <c:pt idx="20" formatCode="&quot;$&quot;#,##0.00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644-D445-93F7-642E50173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6030799"/>
        <c:axId val="1435824943"/>
      </c:lineChart>
      <c:catAx>
        <c:axId val="1436030799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5824943"/>
        <c:crosses val="autoZero"/>
        <c:auto val="1"/>
        <c:lblAlgn val="ctr"/>
        <c:lblOffset val="100"/>
        <c:noMultiLvlLbl val="0"/>
      </c:catAx>
      <c:valAx>
        <c:axId val="1435824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D56"/>
                    </a:solidFill>
                    <a:latin typeface="Kalinga" panose="020B0502040204020203" pitchFamily="34" charset="0"/>
                    <a:ea typeface="+mn-ea"/>
                    <a:cs typeface="Kalinga" panose="020B0502040204020203" pitchFamily="34" charset="0"/>
                  </a:defRPr>
                </a:pPr>
                <a:r>
                  <a:rPr lang="en-US" sz="2000" b="1">
                    <a:solidFill>
                      <a:srgbClr val="002D56"/>
                    </a:solidFill>
                    <a:latin typeface="Kalinga" panose="020B0502040204020203" pitchFamily="34" charset="0"/>
                    <a:cs typeface="Kalinga" panose="020B0502040204020203" pitchFamily="34" charset="0"/>
                  </a:rPr>
                  <a:t>Levy ($/t)</a:t>
                </a:r>
              </a:p>
            </c:rich>
          </c:tx>
          <c:layout>
            <c:manualLayout>
              <c:xMode val="edge"/>
              <c:yMode val="edge"/>
              <c:x val="7.2992700729927005E-3"/>
              <c:y val="0.386315086362707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2D56"/>
                  </a:solidFill>
                  <a:latin typeface="Kalinga" panose="020B0502040204020203" pitchFamily="34" charset="0"/>
                  <a:ea typeface="+mn-ea"/>
                  <a:cs typeface="Kalinga" panose="020B0502040204020203" pitchFamily="34" charset="0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6030799"/>
        <c:crosses val="autoZero"/>
        <c:crossBetween val="between"/>
        <c:majorUnit val="30"/>
        <c:minorUnit val="20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1413216276797517"/>
          <c:y val="4.216543291370016E-2"/>
          <c:w val="0.73032339023315518"/>
          <c:h val="4.57464598362330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0.55657</cdr:x>
      <cdr:y>0.70377</cdr:y>
    </cdr:from>
    <cdr:to>
      <cdr:x>0.73556</cdr:x>
      <cdr:y>0.7739</cdr:y>
    </cdr:to>
    <cdr:sp macro="" textlink="">
      <cdr:nvSpPr>
        <cdr:cNvPr id="2" name="TextBox 65">
          <a:extLst xmlns:a="http://schemas.openxmlformats.org/drawingml/2006/main">
            <a:ext uri="{FF2B5EF4-FFF2-40B4-BE49-F238E27FC236}">
              <a16:creationId xmlns:a16="http://schemas.microsoft.com/office/drawing/2014/main" id="{112C970C-1563-43A1-8BEA-C2E308935C61}"/>
            </a:ext>
          </a:extLst>
        </cdr:cNvPr>
        <cdr:cNvSpPr txBox="1"/>
      </cdr:nvSpPr>
      <cdr:spPr>
        <a:xfrm xmlns:a="http://schemas.openxmlformats.org/drawingml/2006/main" rot="21088956">
          <a:off x="4486300" y="3397473"/>
          <a:ext cx="1442752" cy="3385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Population (%)</a:t>
          </a:r>
        </a:p>
      </cdr:txBody>
    </cdr:sp>
  </cdr:relSizeAnchor>
  <cdr:relSizeAnchor xmlns:cdr="http://schemas.openxmlformats.org/drawingml/2006/chartDrawing">
    <cdr:from>
      <cdr:x>0.37</cdr:x>
      <cdr:y>0.42902</cdr:y>
    </cdr:from>
    <cdr:to>
      <cdr:x>0.62039</cdr:x>
      <cdr:y>0.49915</cdr:y>
    </cdr:to>
    <cdr:sp macro="" textlink="">
      <cdr:nvSpPr>
        <cdr:cNvPr id="3" name="TextBox 63">
          <a:extLst xmlns:a="http://schemas.openxmlformats.org/drawingml/2006/main">
            <a:ext uri="{FF2B5EF4-FFF2-40B4-BE49-F238E27FC236}">
              <a16:creationId xmlns:a16="http://schemas.microsoft.com/office/drawing/2014/main" id="{737D7984-7A71-4409-BE47-E666186F2D65}"/>
            </a:ext>
          </a:extLst>
        </cdr:cNvPr>
        <cdr:cNvSpPr txBox="1"/>
      </cdr:nvSpPr>
      <cdr:spPr>
        <a:xfrm xmlns:a="http://schemas.openxmlformats.org/drawingml/2006/main" rot="19533115">
          <a:off x="2982409" y="2071089"/>
          <a:ext cx="2018363" cy="3385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Waste generation (%)</a:t>
          </a:r>
        </a:p>
      </cdr:txBody>
    </cdr:sp>
  </cdr:relSizeAnchor>
  <cdr:relSizeAnchor xmlns:cdr="http://schemas.openxmlformats.org/drawingml/2006/chartDrawing">
    <cdr:from>
      <cdr:x>0.67844</cdr:x>
      <cdr:y>0.21471</cdr:y>
    </cdr:from>
    <cdr:to>
      <cdr:x>0.8871</cdr:x>
      <cdr:y>0.28485</cdr:y>
    </cdr:to>
    <cdr:sp macro="" textlink="">
      <cdr:nvSpPr>
        <cdr:cNvPr id="4" name="TextBox 64">
          <a:extLst xmlns:a="http://schemas.openxmlformats.org/drawingml/2006/main">
            <a:ext uri="{FF2B5EF4-FFF2-40B4-BE49-F238E27FC236}">
              <a16:creationId xmlns:a16="http://schemas.microsoft.com/office/drawing/2014/main" id="{3D5D729B-8241-4EF3-8430-1FC727A7F60C}"/>
            </a:ext>
          </a:extLst>
        </cdr:cNvPr>
        <cdr:cNvSpPr txBox="1"/>
      </cdr:nvSpPr>
      <cdr:spPr>
        <a:xfrm xmlns:a="http://schemas.openxmlformats.org/drawingml/2006/main" rot="19792926">
          <a:off x="5468622" y="1036518"/>
          <a:ext cx="1681950" cy="3385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Economy (GVA)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0.46645</cdr:x>
      <cdr:y>0.30452</cdr:y>
    </cdr:from>
    <cdr:to>
      <cdr:x>0.53265</cdr:x>
      <cdr:y>0.39474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B02441D-7163-4697-935C-159EEC8F1801}"/>
            </a:ext>
          </a:extLst>
        </cdr:cNvPr>
        <cdr:cNvSpPr txBox="1"/>
      </cdr:nvSpPr>
      <cdr:spPr>
        <a:xfrm xmlns:a="http://schemas.openxmlformats.org/drawingml/2006/main">
          <a:off x="4008354" y="1679684"/>
          <a:ext cx="568882" cy="4976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/>
            <a:t>18 Mt</a:t>
          </a:r>
        </a:p>
      </cdr:txBody>
    </cdr:sp>
  </cdr:relSizeAnchor>
  <cdr:relSizeAnchor xmlns:cdr="http://schemas.openxmlformats.org/drawingml/2006/chartDrawing">
    <cdr:from>
      <cdr:x>0.95278</cdr:x>
      <cdr:y>0.30692</cdr:y>
    </cdr:from>
    <cdr:to>
      <cdr:x>1</cdr:x>
      <cdr:y>0.36177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FCB815D-9208-432B-934F-2732642B26DE}"/>
            </a:ext>
          </a:extLst>
        </cdr:cNvPr>
        <cdr:cNvSpPr txBox="1"/>
      </cdr:nvSpPr>
      <cdr:spPr>
        <a:xfrm xmlns:a="http://schemas.openxmlformats.org/drawingml/2006/main">
          <a:off x="8187613" y="1692946"/>
          <a:ext cx="405780" cy="302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9</a:t>
          </a:r>
          <a:r>
            <a:rPr lang="en-US" sz="1100" dirty="0"/>
            <a:t> Mt</a:t>
          </a:r>
        </a:p>
      </cdr:txBody>
    </cdr:sp>
  </cdr:relSizeAnchor>
  <cdr:relSizeAnchor xmlns:cdr="http://schemas.openxmlformats.org/drawingml/2006/chartDrawing">
    <cdr:from>
      <cdr:x>0.53793</cdr:x>
      <cdr:y>0.5908</cdr:y>
    </cdr:from>
    <cdr:to>
      <cdr:x>0.5457</cdr:x>
      <cdr:y>0.65295</cdr:y>
    </cdr:to>
    <cdr:sp macro="" textlink="">
      <cdr:nvSpPr>
        <cdr:cNvPr id="4" name="Left Brace 7">
          <a:extLst xmlns:a="http://schemas.openxmlformats.org/drawingml/2006/main">
            <a:ext uri="{FF2B5EF4-FFF2-40B4-BE49-F238E27FC236}">
              <a16:creationId xmlns:a16="http://schemas.microsoft.com/office/drawing/2014/main" id="{44A4AFF5-FC60-416F-8F28-AEC2BE5AAF52}"/>
            </a:ext>
          </a:extLst>
        </cdr:cNvPr>
        <cdr:cNvSpPr/>
      </cdr:nvSpPr>
      <cdr:spPr>
        <a:xfrm xmlns:a="http://schemas.openxmlformats.org/drawingml/2006/main">
          <a:off x="4622601" y="3258802"/>
          <a:ext cx="66856" cy="342813"/>
        </a:xfrm>
        <a:custGeom xmlns:a="http://schemas.openxmlformats.org/drawingml/2006/main">
          <a:avLst/>
          <a:gdLst>
            <a:gd name="connsiteX0" fmla="*/ 190500 w 190500"/>
            <a:gd name="connsiteY0" fmla="*/ 746270 h 746270"/>
            <a:gd name="connsiteX1" fmla="*/ 95250 w 190500"/>
            <a:gd name="connsiteY1" fmla="*/ 730396 h 746270"/>
            <a:gd name="connsiteX2" fmla="*/ 95250 w 190500"/>
            <a:gd name="connsiteY2" fmla="*/ 389009 h 746270"/>
            <a:gd name="connsiteX3" fmla="*/ 0 w 190500"/>
            <a:gd name="connsiteY3" fmla="*/ 373135 h 746270"/>
            <a:gd name="connsiteX4" fmla="*/ 95250 w 190500"/>
            <a:gd name="connsiteY4" fmla="*/ 357261 h 746270"/>
            <a:gd name="connsiteX5" fmla="*/ 95250 w 190500"/>
            <a:gd name="connsiteY5" fmla="*/ 15874 h 746270"/>
            <a:gd name="connsiteX6" fmla="*/ 190500 w 190500"/>
            <a:gd name="connsiteY6" fmla="*/ 0 h 746270"/>
            <a:gd name="connsiteX7" fmla="*/ 190500 w 190500"/>
            <a:gd name="connsiteY7" fmla="*/ 746270 h 746270"/>
            <a:gd name="connsiteX0" fmla="*/ 190500 w 190500"/>
            <a:gd name="connsiteY0" fmla="*/ 746270 h 746270"/>
            <a:gd name="connsiteX1" fmla="*/ 95250 w 190500"/>
            <a:gd name="connsiteY1" fmla="*/ 730396 h 746270"/>
            <a:gd name="connsiteX2" fmla="*/ 95250 w 190500"/>
            <a:gd name="connsiteY2" fmla="*/ 389009 h 746270"/>
            <a:gd name="connsiteX3" fmla="*/ 0 w 190500"/>
            <a:gd name="connsiteY3" fmla="*/ 373135 h 746270"/>
            <a:gd name="connsiteX4" fmla="*/ 95250 w 190500"/>
            <a:gd name="connsiteY4" fmla="*/ 357261 h 746270"/>
            <a:gd name="connsiteX5" fmla="*/ 95250 w 190500"/>
            <a:gd name="connsiteY5" fmla="*/ 15874 h 746270"/>
            <a:gd name="connsiteX6" fmla="*/ 190500 w 190500"/>
            <a:gd name="connsiteY6" fmla="*/ 0 h 746270"/>
            <a:gd name="connsiteX0" fmla="*/ 190500 w 190500"/>
            <a:gd name="connsiteY0" fmla="*/ 746270 h 746270"/>
            <a:gd name="connsiteX1" fmla="*/ 95250 w 190500"/>
            <a:gd name="connsiteY1" fmla="*/ 730396 h 746270"/>
            <a:gd name="connsiteX2" fmla="*/ 95250 w 190500"/>
            <a:gd name="connsiteY2" fmla="*/ 389009 h 746270"/>
            <a:gd name="connsiteX3" fmla="*/ 0 w 190500"/>
            <a:gd name="connsiteY3" fmla="*/ 373135 h 746270"/>
            <a:gd name="connsiteX4" fmla="*/ 95250 w 190500"/>
            <a:gd name="connsiteY4" fmla="*/ 357261 h 746270"/>
            <a:gd name="connsiteX5" fmla="*/ 95250 w 190500"/>
            <a:gd name="connsiteY5" fmla="*/ 15874 h 746270"/>
            <a:gd name="connsiteX6" fmla="*/ 190500 w 190500"/>
            <a:gd name="connsiteY6" fmla="*/ 0 h 746270"/>
            <a:gd name="connsiteX7" fmla="*/ 190500 w 190500"/>
            <a:gd name="connsiteY7" fmla="*/ 746270 h 746270"/>
            <a:gd name="connsiteX0" fmla="*/ 190500 w 190500"/>
            <a:gd name="connsiteY0" fmla="*/ 746270 h 746270"/>
            <a:gd name="connsiteX1" fmla="*/ 95250 w 190500"/>
            <a:gd name="connsiteY1" fmla="*/ 730396 h 746270"/>
            <a:gd name="connsiteX2" fmla="*/ 95250 w 190500"/>
            <a:gd name="connsiteY2" fmla="*/ 389009 h 746270"/>
            <a:gd name="connsiteX3" fmla="*/ 45243 w 190500"/>
            <a:gd name="connsiteY3" fmla="*/ 361229 h 746270"/>
            <a:gd name="connsiteX4" fmla="*/ 95250 w 190500"/>
            <a:gd name="connsiteY4" fmla="*/ 357261 h 746270"/>
            <a:gd name="connsiteX5" fmla="*/ 95250 w 190500"/>
            <a:gd name="connsiteY5" fmla="*/ 15874 h 746270"/>
            <a:gd name="connsiteX6" fmla="*/ 190500 w 190500"/>
            <a:gd name="connsiteY6" fmla="*/ 0 h 746270"/>
            <a:gd name="connsiteX0" fmla="*/ 190500 w 190500"/>
            <a:gd name="connsiteY0" fmla="*/ 746270 h 746270"/>
            <a:gd name="connsiteX1" fmla="*/ 95250 w 190500"/>
            <a:gd name="connsiteY1" fmla="*/ 730396 h 746270"/>
            <a:gd name="connsiteX2" fmla="*/ 95250 w 190500"/>
            <a:gd name="connsiteY2" fmla="*/ 389009 h 746270"/>
            <a:gd name="connsiteX3" fmla="*/ 0 w 190500"/>
            <a:gd name="connsiteY3" fmla="*/ 373135 h 746270"/>
            <a:gd name="connsiteX4" fmla="*/ 95250 w 190500"/>
            <a:gd name="connsiteY4" fmla="*/ 357261 h 746270"/>
            <a:gd name="connsiteX5" fmla="*/ 95250 w 190500"/>
            <a:gd name="connsiteY5" fmla="*/ 15874 h 746270"/>
            <a:gd name="connsiteX6" fmla="*/ 190500 w 190500"/>
            <a:gd name="connsiteY6" fmla="*/ 0 h 746270"/>
            <a:gd name="connsiteX7" fmla="*/ 190500 w 190500"/>
            <a:gd name="connsiteY7" fmla="*/ 746270 h 746270"/>
            <a:gd name="connsiteX0" fmla="*/ 190500 w 190500"/>
            <a:gd name="connsiteY0" fmla="*/ 746270 h 746270"/>
            <a:gd name="connsiteX1" fmla="*/ 95250 w 190500"/>
            <a:gd name="connsiteY1" fmla="*/ 730396 h 746270"/>
            <a:gd name="connsiteX2" fmla="*/ 95250 w 190500"/>
            <a:gd name="connsiteY2" fmla="*/ 389009 h 746270"/>
            <a:gd name="connsiteX3" fmla="*/ 97631 w 190500"/>
            <a:gd name="connsiteY3" fmla="*/ 375517 h 746270"/>
            <a:gd name="connsiteX4" fmla="*/ 95250 w 190500"/>
            <a:gd name="connsiteY4" fmla="*/ 357261 h 746270"/>
            <a:gd name="connsiteX5" fmla="*/ 95250 w 190500"/>
            <a:gd name="connsiteY5" fmla="*/ 15874 h 746270"/>
            <a:gd name="connsiteX6" fmla="*/ 190500 w 190500"/>
            <a:gd name="connsiteY6" fmla="*/ 0 h 746270"/>
            <a:gd name="connsiteX0" fmla="*/ 190500 w 190500"/>
            <a:gd name="connsiteY0" fmla="*/ 746270 h 746270"/>
            <a:gd name="connsiteX1" fmla="*/ 95250 w 190500"/>
            <a:gd name="connsiteY1" fmla="*/ 730396 h 746270"/>
            <a:gd name="connsiteX2" fmla="*/ 95250 w 190500"/>
            <a:gd name="connsiteY2" fmla="*/ 389009 h 746270"/>
            <a:gd name="connsiteX3" fmla="*/ 0 w 190500"/>
            <a:gd name="connsiteY3" fmla="*/ 373135 h 746270"/>
            <a:gd name="connsiteX4" fmla="*/ 95250 w 190500"/>
            <a:gd name="connsiteY4" fmla="*/ 357261 h 746270"/>
            <a:gd name="connsiteX5" fmla="*/ 95250 w 190500"/>
            <a:gd name="connsiteY5" fmla="*/ 15874 h 746270"/>
            <a:gd name="connsiteX6" fmla="*/ 190500 w 190500"/>
            <a:gd name="connsiteY6" fmla="*/ 0 h 746270"/>
            <a:gd name="connsiteX7" fmla="*/ 190500 w 190500"/>
            <a:gd name="connsiteY7" fmla="*/ 746270 h 746270"/>
            <a:gd name="connsiteX0" fmla="*/ 190500 w 190500"/>
            <a:gd name="connsiteY0" fmla="*/ 746270 h 746270"/>
            <a:gd name="connsiteX1" fmla="*/ 95250 w 190500"/>
            <a:gd name="connsiteY1" fmla="*/ 730396 h 746270"/>
            <a:gd name="connsiteX2" fmla="*/ 95250 w 190500"/>
            <a:gd name="connsiteY2" fmla="*/ 389009 h 746270"/>
            <a:gd name="connsiteX3" fmla="*/ 97631 w 190500"/>
            <a:gd name="connsiteY3" fmla="*/ 375517 h 746270"/>
            <a:gd name="connsiteX4" fmla="*/ 95250 w 190500"/>
            <a:gd name="connsiteY4" fmla="*/ 357261 h 746270"/>
            <a:gd name="connsiteX5" fmla="*/ 95250 w 190500"/>
            <a:gd name="connsiteY5" fmla="*/ 15874 h 746270"/>
            <a:gd name="connsiteX6" fmla="*/ 190500 w 190500"/>
            <a:gd name="connsiteY6" fmla="*/ 0 h 746270"/>
            <a:gd name="connsiteX0" fmla="*/ 100013 w 100013"/>
            <a:gd name="connsiteY0" fmla="*/ 746270 h 746270"/>
            <a:gd name="connsiteX1" fmla="*/ 4763 w 100013"/>
            <a:gd name="connsiteY1" fmla="*/ 730396 h 746270"/>
            <a:gd name="connsiteX2" fmla="*/ 4763 w 100013"/>
            <a:gd name="connsiteY2" fmla="*/ 389009 h 746270"/>
            <a:gd name="connsiteX3" fmla="*/ 0 w 100013"/>
            <a:gd name="connsiteY3" fmla="*/ 370753 h 746270"/>
            <a:gd name="connsiteX4" fmla="*/ 4763 w 100013"/>
            <a:gd name="connsiteY4" fmla="*/ 357261 h 746270"/>
            <a:gd name="connsiteX5" fmla="*/ 4763 w 100013"/>
            <a:gd name="connsiteY5" fmla="*/ 15874 h 746270"/>
            <a:gd name="connsiteX6" fmla="*/ 100013 w 100013"/>
            <a:gd name="connsiteY6" fmla="*/ 0 h 746270"/>
            <a:gd name="connsiteX7" fmla="*/ 100013 w 100013"/>
            <a:gd name="connsiteY7" fmla="*/ 746270 h 746270"/>
            <a:gd name="connsiteX0" fmla="*/ 100013 w 100013"/>
            <a:gd name="connsiteY0" fmla="*/ 746270 h 746270"/>
            <a:gd name="connsiteX1" fmla="*/ 4763 w 100013"/>
            <a:gd name="connsiteY1" fmla="*/ 730396 h 746270"/>
            <a:gd name="connsiteX2" fmla="*/ 4763 w 100013"/>
            <a:gd name="connsiteY2" fmla="*/ 389009 h 746270"/>
            <a:gd name="connsiteX3" fmla="*/ 7144 w 100013"/>
            <a:gd name="connsiteY3" fmla="*/ 375517 h 746270"/>
            <a:gd name="connsiteX4" fmla="*/ 4763 w 100013"/>
            <a:gd name="connsiteY4" fmla="*/ 357261 h 746270"/>
            <a:gd name="connsiteX5" fmla="*/ 4763 w 100013"/>
            <a:gd name="connsiteY5" fmla="*/ 15874 h 746270"/>
            <a:gd name="connsiteX6" fmla="*/ 100013 w 100013"/>
            <a:gd name="connsiteY6" fmla="*/ 0 h 746270"/>
            <a:gd name="connsiteX0" fmla="*/ 100431 w 100431"/>
            <a:gd name="connsiteY0" fmla="*/ 746270 h 746270"/>
            <a:gd name="connsiteX1" fmla="*/ 5181 w 100431"/>
            <a:gd name="connsiteY1" fmla="*/ 730396 h 746270"/>
            <a:gd name="connsiteX2" fmla="*/ 5181 w 100431"/>
            <a:gd name="connsiteY2" fmla="*/ 389009 h 746270"/>
            <a:gd name="connsiteX3" fmla="*/ 418 w 100431"/>
            <a:gd name="connsiteY3" fmla="*/ 370753 h 746270"/>
            <a:gd name="connsiteX4" fmla="*/ 5181 w 100431"/>
            <a:gd name="connsiteY4" fmla="*/ 357261 h 746270"/>
            <a:gd name="connsiteX5" fmla="*/ 5181 w 100431"/>
            <a:gd name="connsiteY5" fmla="*/ 15874 h 746270"/>
            <a:gd name="connsiteX6" fmla="*/ 100431 w 100431"/>
            <a:gd name="connsiteY6" fmla="*/ 0 h 746270"/>
            <a:gd name="connsiteX7" fmla="*/ 100431 w 100431"/>
            <a:gd name="connsiteY7" fmla="*/ 746270 h 746270"/>
            <a:gd name="connsiteX0" fmla="*/ 100431 w 100431"/>
            <a:gd name="connsiteY0" fmla="*/ 746270 h 746270"/>
            <a:gd name="connsiteX1" fmla="*/ 5181 w 100431"/>
            <a:gd name="connsiteY1" fmla="*/ 730396 h 746270"/>
            <a:gd name="connsiteX2" fmla="*/ 5181 w 100431"/>
            <a:gd name="connsiteY2" fmla="*/ 389009 h 746270"/>
            <a:gd name="connsiteX3" fmla="*/ 7562 w 100431"/>
            <a:gd name="connsiteY3" fmla="*/ 375517 h 746270"/>
            <a:gd name="connsiteX4" fmla="*/ 5181 w 100431"/>
            <a:gd name="connsiteY4" fmla="*/ 357261 h 746270"/>
            <a:gd name="connsiteX5" fmla="*/ 5181 w 100431"/>
            <a:gd name="connsiteY5" fmla="*/ 15874 h 746270"/>
            <a:gd name="connsiteX6" fmla="*/ 100431 w 100431"/>
            <a:gd name="connsiteY6" fmla="*/ 0 h 74627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100431" h="746270" stroke="0" extrusionOk="0">
              <a:moveTo>
                <a:pt x="100431" y="746270"/>
              </a:moveTo>
              <a:cubicBezTo>
                <a:pt x="47826" y="746270"/>
                <a:pt x="5181" y="739163"/>
                <a:pt x="5181" y="730396"/>
              </a:cubicBezTo>
              <a:lnTo>
                <a:pt x="5181" y="389009"/>
              </a:lnTo>
              <a:cubicBezTo>
                <a:pt x="5181" y="380242"/>
                <a:pt x="-1746" y="373134"/>
                <a:pt x="418" y="370753"/>
              </a:cubicBezTo>
              <a:cubicBezTo>
                <a:pt x="2582" y="368372"/>
                <a:pt x="5181" y="366028"/>
                <a:pt x="5181" y="357261"/>
              </a:cubicBezTo>
              <a:lnTo>
                <a:pt x="5181" y="15874"/>
              </a:lnTo>
              <a:cubicBezTo>
                <a:pt x="5181" y="7107"/>
                <a:pt x="47826" y="0"/>
                <a:pt x="100431" y="0"/>
              </a:cubicBezTo>
              <a:lnTo>
                <a:pt x="100431" y="746270"/>
              </a:lnTo>
              <a:close/>
            </a:path>
            <a:path w="100431" h="746270" fill="none">
              <a:moveTo>
                <a:pt x="100431" y="746270"/>
              </a:moveTo>
              <a:cubicBezTo>
                <a:pt x="47826" y="746270"/>
                <a:pt x="5181" y="739163"/>
                <a:pt x="5181" y="730396"/>
              </a:cubicBezTo>
              <a:lnTo>
                <a:pt x="5181" y="389009"/>
              </a:lnTo>
              <a:cubicBezTo>
                <a:pt x="5181" y="380242"/>
                <a:pt x="12542" y="375517"/>
                <a:pt x="7562" y="375517"/>
              </a:cubicBezTo>
              <a:cubicBezTo>
                <a:pt x="2582" y="375517"/>
                <a:pt x="5181" y="366028"/>
                <a:pt x="5181" y="357261"/>
              </a:cubicBezTo>
              <a:lnTo>
                <a:pt x="5181" y="15874"/>
              </a:lnTo>
              <a:cubicBezTo>
                <a:pt x="5181" y="7107"/>
                <a:pt x="47826" y="0"/>
                <a:pt x="100431" y="0"/>
              </a:cubicBezTo>
            </a:path>
          </a:pathLst>
        </a:custGeom>
        <a:ln xmlns:a="http://schemas.openxmlformats.org/drawingml/2006/main" w="12700" cap="flat" cmpd="sng" algn="ctr">
          <a:solidFill>
            <a:srgbClr val="002D56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0.4669</cdr:x>
      <cdr:y>0.6014</cdr:y>
    </cdr:from>
    <cdr:to>
      <cdr:x>0.5331</cdr:x>
      <cdr:y>0.65626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AD8AAE64-EDD1-4F15-8749-7CC8D40BA06A}"/>
            </a:ext>
          </a:extLst>
        </cdr:cNvPr>
        <cdr:cNvSpPr txBox="1"/>
      </cdr:nvSpPr>
      <cdr:spPr>
        <a:xfrm xmlns:a="http://schemas.openxmlformats.org/drawingml/2006/main">
          <a:off x="4012254" y="3317243"/>
          <a:ext cx="568883" cy="302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6.6</a:t>
          </a:r>
          <a:r>
            <a:rPr lang="en-US" sz="1100" dirty="0"/>
            <a:t> Mt</a:t>
          </a:r>
        </a:p>
      </cdr:txBody>
    </cdr:sp>
  </cdr:relSizeAnchor>
  <cdr:relSizeAnchor xmlns:cdr="http://schemas.openxmlformats.org/drawingml/2006/chartDrawing">
    <cdr:from>
      <cdr:x>0.54171</cdr:x>
      <cdr:y>0.60089</cdr:y>
    </cdr:from>
    <cdr:to>
      <cdr:x>0.91727</cdr:x>
      <cdr:y>0.64456</cdr:y>
    </cdr:to>
    <cdr:sp macro="" textlink="">
      <cdr:nvSpPr>
        <cdr:cNvPr id="6" name="Arrow: Right 5">
          <a:extLst xmlns:a="http://schemas.openxmlformats.org/drawingml/2006/main">
            <a:ext uri="{FF2B5EF4-FFF2-40B4-BE49-F238E27FC236}">
              <a16:creationId xmlns:a16="http://schemas.microsoft.com/office/drawing/2014/main" id="{16ECC576-3412-4134-BAD0-65310F76C6E3}"/>
            </a:ext>
          </a:extLst>
        </cdr:cNvPr>
        <cdr:cNvSpPr/>
      </cdr:nvSpPr>
      <cdr:spPr>
        <a:xfrm xmlns:a="http://schemas.openxmlformats.org/drawingml/2006/main" rot="386854">
          <a:off x="4655113" y="3314474"/>
          <a:ext cx="3227309" cy="240862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3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457200" rtl="0" fontAlgn="base">
            <a:spcBef>
              <a:spcPct val="0"/>
            </a:spcBef>
            <a:spcAft>
              <a:spcPct val="0"/>
            </a:spcAft>
          </a:pPr>
          <a:endParaRPr lang="en-US" kern="120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  <a:ea typeface="+mn-ea"/>
            <a:cs typeface="+mn-cs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0.88641</cdr:x>
      <cdr:y>0.34809</cdr:y>
    </cdr:from>
    <cdr:to>
      <cdr:x>0.92357</cdr:x>
      <cdr:y>0.42291</cdr:y>
    </cdr:to>
    <cdr:sp macro="" textlink="">
      <cdr:nvSpPr>
        <cdr:cNvPr id="5" name="Left Bracket 4">
          <a:extLst xmlns:a="http://schemas.openxmlformats.org/drawingml/2006/main">
            <a:ext uri="{FF2B5EF4-FFF2-40B4-BE49-F238E27FC236}">
              <a16:creationId xmlns:a16="http://schemas.microsoft.com/office/drawing/2014/main" id="{00000000-0008-0000-0C00-00000C000000}"/>
            </a:ext>
          </a:extLst>
        </cdr:cNvPr>
        <cdr:cNvSpPr/>
      </cdr:nvSpPr>
      <cdr:spPr>
        <a:xfrm xmlns:a="http://schemas.openxmlformats.org/drawingml/2006/main">
          <a:off x="5723467" y="1329267"/>
          <a:ext cx="239985" cy="285731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ysClr val="windowText" lastClr="000000"/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0.61891</cdr:x>
      <cdr:y>0.34753</cdr:y>
    </cdr:from>
    <cdr:to>
      <cdr:x>0.65477</cdr:x>
      <cdr:y>0.51371</cdr:y>
    </cdr:to>
    <cdr:sp macro="" textlink="">
      <cdr:nvSpPr>
        <cdr:cNvPr id="6" name="Left Bracket 5">
          <a:extLst xmlns:a="http://schemas.openxmlformats.org/drawingml/2006/main">
            <a:ext uri="{FF2B5EF4-FFF2-40B4-BE49-F238E27FC236}">
              <a16:creationId xmlns:a16="http://schemas.microsoft.com/office/drawing/2014/main" id="{00000000-0008-0000-0C00-00000D000000}"/>
            </a:ext>
          </a:extLst>
        </cdr:cNvPr>
        <cdr:cNvSpPr/>
      </cdr:nvSpPr>
      <cdr:spPr>
        <a:xfrm xmlns:a="http://schemas.openxmlformats.org/drawingml/2006/main">
          <a:off x="3996266" y="1327131"/>
          <a:ext cx="231520" cy="634595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ysClr val="windowText" lastClr="000000"/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0.79855</cdr:x>
      <cdr:y>0.35696</cdr:y>
    </cdr:from>
    <cdr:to>
      <cdr:x>0.90259</cdr:x>
      <cdr:y>0.4207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8D96A2AE-B728-E0D7-93AD-80815158091F}"/>
            </a:ext>
          </a:extLst>
        </cdr:cNvPr>
        <cdr:cNvSpPr txBox="1"/>
      </cdr:nvSpPr>
      <cdr:spPr>
        <a:xfrm xmlns:a="http://schemas.openxmlformats.org/drawingml/2006/main">
          <a:off x="5156200" y="1363133"/>
          <a:ext cx="671786" cy="243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000"/>
            <a:t>1.00 Mt</a:t>
          </a:r>
        </a:p>
      </cdr:txBody>
    </cdr:sp>
  </cdr:relSizeAnchor>
  <cdr:relSizeAnchor xmlns:cdr="http://schemas.openxmlformats.org/drawingml/2006/chartDrawing">
    <cdr:from>
      <cdr:x>0.53106</cdr:x>
      <cdr:y>0.39908</cdr:y>
    </cdr:from>
    <cdr:to>
      <cdr:x>0.6352</cdr:x>
      <cdr:y>0.45265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8D96A2AE-B728-E0D7-93AD-80815158091F}"/>
            </a:ext>
          </a:extLst>
        </cdr:cNvPr>
        <cdr:cNvSpPr txBox="1"/>
      </cdr:nvSpPr>
      <cdr:spPr>
        <a:xfrm xmlns:a="http://schemas.openxmlformats.org/drawingml/2006/main">
          <a:off x="3429000" y="1524000"/>
          <a:ext cx="672468" cy="204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000"/>
            <a:t>2.12 Mt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0.88953</cdr:x>
      <cdr:y>0.32995</cdr:y>
    </cdr:from>
    <cdr:to>
      <cdr:x>0.92435</cdr:x>
      <cdr:y>0.45901</cdr:y>
    </cdr:to>
    <cdr:sp macro="" textlink="">
      <cdr:nvSpPr>
        <cdr:cNvPr id="2" name="Left Bracket 1">
          <a:extLst xmlns:a="http://schemas.openxmlformats.org/drawingml/2006/main">
            <a:ext uri="{FF2B5EF4-FFF2-40B4-BE49-F238E27FC236}">
              <a16:creationId xmlns:a16="http://schemas.microsoft.com/office/drawing/2014/main" id="{561BB661-4395-3739-0B0B-5952ED9A3CDB}"/>
            </a:ext>
          </a:extLst>
        </cdr:cNvPr>
        <cdr:cNvSpPr/>
      </cdr:nvSpPr>
      <cdr:spPr>
        <a:xfrm xmlns:a="http://schemas.openxmlformats.org/drawingml/2006/main">
          <a:off x="5780054" y="1211609"/>
          <a:ext cx="226246" cy="473903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ysClr val="windowText" lastClr="000000"/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0.61518</cdr:x>
      <cdr:y>0.32703</cdr:y>
    </cdr:from>
    <cdr:to>
      <cdr:x>0.64434</cdr:x>
      <cdr:y>0.51442</cdr:y>
    </cdr:to>
    <cdr:sp macro="" textlink="">
      <cdr:nvSpPr>
        <cdr:cNvPr id="3" name="Left Bracket 2">
          <a:extLst xmlns:a="http://schemas.openxmlformats.org/drawingml/2006/main">
            <a:ext uri="{FF2B5EF4-FFF2-40B4-BE49-F238E27FC236}">
              <a16:creationId xmlns:a16="http://schemas.microsoft.com/office/drawing/2014/main" id="{561BB661-4395-3739-0B0B-5952ED9A3CDB}"/>
            </a:ext>
          </a:extLst>
        </cdr:cNvPr>
        <cdr:cNvSpPr/>
      </cdr:nvSpPr>
      <cdr:spPr>
        <a:xfrm xmlns:a="http://schemas.openxmlformats.org/drawingml/2006/main">
          <a:off x="3996873" y="1183227"/>
          <a:ext cx="189488" cy="677996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ysClr val="windowText" lastClr="000000"/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0.80404</cdr:x>
      <cdr:y>0.35627</cdr:y>
    </cdr:from>
    <cdr:to>
      <cdr:x>0.90753</cdr:x>
      <cdr:y>0.41151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BF65588-5943-36E3-7842-5D8D86940115}"/>
            </a:ext>
          </a:extLst>
        </cdr:cNvPr>
        <cdr:cNvSpPr txBox="1"/>
      </cdr:nvSpPr>
      <cdr:spPr>
        <a:xfrm xmlns:a="http://schemas.openxmlformats.org/drawingml/2006/main">
          <a:off x="5226065" y="1310296"/>
          <a:ext cx="672651" cy="203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000"/>
            <a:t>1.38 Mt</a:t>
          </a:r>
        </a:p>
      </cdr:txBody>
    </cdr:sp>
  </cdr:relSizeAnchor>
  <cdr:relSizeAnchor xmlns:cdr="http://schemas.openxmlformats.org/drawingml/2006/chartDrawing">
    <cdr:from>
      <cdr:x>0.6005</cdr:x>
      <cdr:y>0.37927</cdr:y>
    </cdr:from>
    <cdr:to>
      <cdr:x>0.70396</cdr:x>
      <cdr:y>0.43442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BF65588-5943-36E3-7842-5D8D86940115}"/>
            </a:ext>
          </a:extLst>
        </cdr:cNvPr>
        <cdr:cNvSpPr txBox="1"/>
      </cdr:nvSpPr>
      <cdr:spPr>
        <a:xfrm xmlns:a="http://schemas.openxmlformats.org/drawingml/2006/main">
          <a:off x="3903133" y="1394883"/>
          <a:ext cx="672454" cy="2028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000"/>
            <a:t>1.86 Mt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0.83069</cdr:x>
      <cdr:y>0.43216</cdr:y>
    </cdr:from>
    <cdr:to>
      <cdr:x>0.93416</cdr:x>
      <cdr:y>0.48917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EA3201-4CFC-288E-E1FE-F0AE7DD4F9E5}"/>
            </a:ext>
          </a:extLst>
        </cdr:cNvPr>
        <cdr:cNvSpPr txBox="1"/>
      </cdr:nvSpPr>
      <cdr:spPr>
        <a:xfrm xmlns:a="http://schemas.openxmlformats.org/drawingml/2006/main">
          <a:off x="5394325" y="1536700"/>
          <a:ext cx="671909" cy="202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000"/>
            <a:t>2.00 Mt</a:t>
          </a:r>
        </a:p>
      </cdr:txBody>
    </cdr:sp>
  </cdr:relSizeAnchor>
  <cdr:relSizeAnchor xmlns:cdr="http://schemas.openxmlformats.org/drawingml/2006/chartDrawing">
    <cdr:from>
      <cdr:x>0.52853</cdr:x>
      <cdr:y>0.41876</cdr:y>
    </cdr:from>
    <cdr:to>
      <cdr:x>0.632</cdr:x>
      <cdr:y>0.47577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BEA3201-4CFC-288E-E1FE-F0AE7DD4F9E5}"/>
            </a:ext>
          </a:extLst>
        </cdr:cNvPr>
        <cdr:cNvSpPr txBox="1"/>
      </cdr:nvSpPr>
      <cdr:spPr>
        <a:xfrm xmlns:a="http://schemas.openxmlformats.org/drawingml/2006/main">
          <a:off x="3432175" y="1489075"/>
          <a:ext cx="671909" cy="202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000"/>
            <a:t>1.52 Mt</a:t>
          </a:r>
        </a:p>
      </cdr:txBody>
    </cdr:sp>
  </cdr:relSizeAnchor>
  <cdr:relSizeAnchor xmlns:cdr="http://schemas.openxmlformats.org/drawingml/2006/chartDrawing">
    <cdr:from>
      <cdr:x>0.91376</cdr:x>
      <cdr:y>0.38888</cdr:y>
    </cdr:from>
    <cdr:to>
      <cdr:x>0.92152</cdr:x>
      <cdr:y>0.56548</cdr:y>
    </cdr:to>
    <cdr:sp macro="" textlink="">
      <cdr:nvSpPr>
        <cdr:cNvPr id="4" name="Left Bracket 3">
          <a:extLst xmlns:a="http://schemas.openxmlformats.org/drawingml/2006/main">
            <a:ext uri="{FF2B5EF4-FFF2-40B4-BE49-F238E27FC236}">
              <a16:creationId xmlns:a16="http://schemas.microsoft.com/office/drawing/2014/main" id="{95BF35FD-AA97-90BC-1492-11E9F4206B4E}"/>
            </a:ext>
          </a:extLst>
        </cdr:cNvPr>
        <cdr:cNvSpPr/>
      </cdr:nvSpPr>
      <cdr:spPr>
        <a:xfrm xmlns:a="http://schemas.openxmlformats.org/drawingml/2006/main">
          <a:off x="5937250" y="1384300"/>
          <a:ext cx="50444" cy="628650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ysClr val="windowText" lastClr="000000"/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0.61911</cdr:x>
      <cdr:y>0.3862</cdr:y>
    </cdr:from>
    <cdr:to>
      <cdr:x>0.62644</cdr:x>
      <cdr:y>0.52063</cdr:y>
    </cdr:to>
    <cdr:sp macro="" textlink="">
      <cdr:nvSpPr>
        <cdr:cNvPr id="5" name="Left Bracket 4">
          <a:extLst xmlns:a="http://schemas.openxmlformats.org/drawingml/2006/main">
            <a:ext uri="{FF2B5EF4-FFF2-40B4-BE49-F238E27FC236}">
              <a16:creationId xmlns:a16="http://schemas.microsoft.com/office/drawing/2014/main" id="{95BF35FD-AA97-90BC-1492-11E9F4206B4E}"/>
            </a:ext>
          </a:extLst>
        </cdr:cNvPr>
        <cdr:cNvSpPr/>
      </cdr:nvSpPr>
      <cdr:spPr>
        <a:xfrm xmlns:a="http://schemas.openxmlformats.org/drawingml/2006/main">
          <a:off x="4022725" y="1374775"/>
          <a:ext cx="47624" cy="478504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ysClr val="windowText" lastClr="000000"/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0.91113</cdr:x>
      <cdr:y>0.35718</cdr:y>
    </cdr:from>
    <cdr:to>
      <cdr:x>0.92439</cdr:x>
      <cdr:y>0.45884</cdr:y>
    </cdr:to>
    <cdr:sp macro="" textlink="">
      <cdr:nvSpPr>
        <cdr:cNvPr id="2" name="Left Bracket 1">
          <a:extLst xmlns:a="http://schemas.openxmlformats.org/drawingml/2006/main">
            <a:ext uri="{FF2B5EF4-FFF2-40B4-BE49-F238E27FC236}">
              <a16:creationId xmlns:a16="http://schemas.microsoft.com/office/drawing/2014/main" id="{00000000-0008-0000-0D00-00000F000000}"/>
            </a:ext>
          </a:extLst>
        </cdr:cNvPr>
        <cdr:cNvSpPr/>
      </cdr:nvSpPr>
      <cdr:spPr>
        <a:xfrm xmlns:a="http://schemas.openxmlformats.org/drawingml/2006/main">
          <a:off x="5887720" y="1338580"/>
          <a:ext cx="85725" cy="380999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ysClr val="windowText" lastClr="000000"/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1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0.62222</cdr:x>
      <cdr:y>0.36125</cdr:y>
    </cdr:from>
    <cdr:to>
      <cdr:x>0.63755</cdr:x>
      <cdr:y>0.51374</cdr:y>
    </cdr:to>
    <cdr:sp macro="" textlink="">
      <cdr:nvSpPr>
        <cdr:cNvPr id="3" name="Left Bracket 2">
          <a:extLst xmlns:a="http://schemas.openxmlformats.org/drawingml/2006/main">
            <a:ext uri="{FF2B5EF4-FFF2-40B4-BE49-F238E27FC236}">
              <a16:creationId xmlns:a16="http://schemas.microsoft.com/office/drawing/2014/main" id="{00000000-0008-0000-0D00-000010000000}"/>
            </a:ext>
          </a:extLst>
        </cdr:cNvPr>
        <cdr:cNvSpPr/>
      </cdr:nvSpPr>
      <cdr:spPr>
        <a:xfrm xmlns:a="http://schemas.openxmlformats.org/drawingml/2006/main">
          <a:off x="4020820" y="1353820"/>
          <a:ext cx="99059" cy="571500"/>
        </a:xfrm>
        <a:prstGeom xmlns:a="http://schemas.openxmlformats.org/drawingml/2006/main" prst="leftBracket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ysClr val="windowText" lastClr="000000"/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1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0.53496</cdr:x>
      <cdr:y>0.40191</cdr:y>
    </cdr:from>
    <cdr:to>
      <cdr:x>0.63903</cdr:x>
      <cdr:y>0.45649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D96A2AE-B728-E0D7-93AD-80815158091F}"/>
            </a:ext>
          </a:extLst>
        </cdr:cNvPr>
        <cdr:cNvSpPr txBox="1"/>
      </cdr:nvSpPr>
      <cdr:spPr>
        <a:xfrm xmlns:a="http://schemas.openxmlformats.org/drawingml/2006/main">
          <a:off x="3456940" y="1506220"/>
          <a:ext cx="672468" cy="204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000"/>
            <a:t>0.75 Mt</a:t>
          </a:r>
        </a:p>
      </cdr:txBody>
    </cdr:sp>
  </cdr:relSizeAnchor>
  <cdr:relSizeAnchor xmlns:cdr="http://schemas.openxmlformats.org/drawingml/2006/chartDrawing">
    <cdr:from>
      <cdr:x>0.82387</cdr:x>
      <cdr:y>0.37955</cdr:y>
    </cdr:from>
    <cdr:to>
      <cdr:x>0.92793</cdr:x>
      <cdr:y>0.43413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D96A2AE-B728-E0D7-93AD-80815158091F}"/>
            </a:ext>
          </a:extLst>
        </cdr:cNvPr>
        <cdr:cNvSpPr txBox="1"/>
      </cdr:nvSpPr>
      <cdr:spPr>
        <a:xfrm xmlns:a="http://schemas.openxmlformats.org/drawingml/2006/main">
          <a:off x="5323840" y="1422400"/>
          <a:ext cx="672468" cy="204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000"/>
            <a:t>0.49 Mt</a:t>
          </a:r>
        </a:p>
      </cdr:txBody>
    </cdr:sp>
  </cdr:relSizeAnchor>
  <cdr:relSizeAnchor xmlns:cdr="http://schemas.openxmlformats.org/drawingml/2006/chartDrawing">
    <cdr:from>
      <cdr:x>0.63794</cdr:x>
      <cdr:y>0.41142</cdr:y>
    </cdr:from>
    <cdr:to>
      <cdr:x>0.88871</cdr:x>
      <cdr:y>0.46184</cdr:y>
    </cdr:to>
    <cdr:sp macro="" textlink="">
      <cdr:nvSpPr>
        <cdr:cNvPr id="6" name="Arrow: Right 5">
          <a:extLst xmlns:a="http://schemas.openxmlformats.org/drawingml/2006/main">
            <a:ext uri="{FF2B5EF4-FFF2-40B4-BE49-F238E27FC236}">
              <a16:creationId xmlns:a16="http://schemas.microsoft.com/office/drawing/2014/main" id="{551FB136-D7EC-5465-E185-3B50D8D7F520}"/>
            </a:ext>
          </a:extLst>
        </cdr:cNvPr>
        <cdr:cNvSpPr/>
      </cdr:nvSpPr>
      <cdr:spPr>
        <a:xfrm xmlns:a="http://schemas.openxmlformats.org/drawingml/2006/main" rot="20702103">
          <a:off x="7908335" y="2627685"/>
          <a:ext cx="3108720" cy="322049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endParaRPr lang="en-US" sz="1800" kern="1200">
            <a:solidFill>
              <a:schemeClr val="lt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0.64092</cdr:x>
      <cdr:y>0.57803</cdr:y>
    </cdr:from>
    <cdr:to>
      <cdr:x>0.89169</cdr:x>
      <cdr:y>0.62845</cdr:y>
    </cdr:to>
    <cdr:sp macro="" textlink="">
      <cdr:nvSpPr>
        <cdr:cNvPr id="7" name="Arrow: Right 6">
          <a:extLst xmlns:a="http://schemas.openxmlformats.org/drawingml/2006/main">
            <a:ext uri="{FF2B5EF4-FFF2-40B4-BE49-F238E27FC236}">
              <a16:creationId xmlns:a16="http://schemas.microsoft.com/office/drawing/2014/main" id="{7E1BC08D-45CD-D84D-6709-FBA8EFBC489B}"/>
            </a:ext>
          </a:extLst>
        </cdr:cNvPr>
        <cdr:cNvSpPr/>
      </cdr:nvSpPr>
      <cdr:spPr>
        <a:xfrm xmlns:a="http://schemas.openxmlformats.org/drawingml/2006/main" rot="634445">
          <a:off x="7945247" y="3691811"/>
          <a:ext cx="3108720" cy="322049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5" cy="339884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5" cy="339884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pPr>
              <a:defRPr/>
            </a:pPr>
            <a:fld id="{084C4E08-A845-BB45-B465-80CBC2E4C0F0}" type="datetimeFigureOut">
              <a:rPr lang="en-US"/>
              <a:pPr>
                <a:defRPr/>
              </a:pPr>
              <a:t>10/25/2023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278155" cy="339884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4" y="6456611"/>
            <a:ext cx="4278155" cy="339884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pPr>
              <a:defRPr/>
            </a:pPr>
            <a:fld id="{615B4550-DC99-B34A-B9A2-A089CB701B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014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5" cy="339884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5" cy="339884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pPr>
              <a:defRPr/>
            </a:pPr>
            <a:fld id="{F25DEF37-F26E-5743-A674-774FB8588D4D}" type="datetimeFigureOut">
              <a:rPr lang="en-US"/>
              <a:pPr>
                <a:defRPr/>
              </a:pPr>
              <a:t>10/25/2023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398837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28897"/>
            <a:ext cx="7898130" cy="3058953"/>
          </a:xfrm>
          <a:prstGeom prst="rect">
            <a:avLst/>
          </a:prstGeom>
        </p:spPr>
        <p:txBody>
          <a:bodyPr vert="horz" lIns="91815" tIns="45907" rIns="91815" bIns="45907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278155" cy="339884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4" y="6456611"/>
            <a:ext cx="4278155" cy="339884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pPr>
              <a:defRPr/>
            </a:pPr>
            <a:fld id="{12A2E15B-843F-8F45-B986-6D1287F95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352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87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Emphasising issues with </a:t>
            </a:r>
            <a:r>
              <a:rPr lang="en-A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underpriced</a:t>
            </a: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landfills</a:t>
            </a:r>
          </a:p>
        </p:txBody>
      </p:sp>
    </p:spTree>
    <p:extLst>
      <p:ext uri="{BB962C8B-B14F-4D97-AF65-F5344CB8AC3E}">
        <p14:creationId xmlns:p14="http://schemas.microsoft.com/office/powerpoint/2010/main" val="684732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2313" y="509588"/>
            <a:ext cx="3402012" cy="2551112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64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DF86D3-36A0-4F75-A0ED-31EB66F4A85C}" type="slidenum">
              <a:rPr lang="en-AU"/>
              <a:pPr/>
              <a:t>20</a:t>
            </a:fld>
            <a:endParaRPr lang="en-AU"/>
          </a:p>
        </p:txBody>
      </p:sp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15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08BCB-C337-4AE7-A32D-6C953BFFA318}" type="slidenum">
              <a:rPr lang="en-AU"/>
              <a:pPr/>
              <a:t>22</a:t>
            </a:fld>
            <a:endParaRPr lang="en-AU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62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2E15B-843F-8F45-B986-6D1287F9567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05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2313" y="509588"/>
            <a:ext cx="3402012" cy="2551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3000" kern="1200" dirty="0">
                <a:solidFill>
                  <a:srgbClr val="0092D2"/>
                </a:solidFill>
                <a:latin typeface="+mn-lt"/>
                <a:ea typeface="ＭＳ Ｐゴシック" charset="0"/>
                <a:cs typeface="Kalinga" panose="020B0502040204020203" pitchFamily="34" charset="0"/>
              </a:rPr>
              <a:t>Source</a:t>
            </a:r>
            <a:r>
              <a:rPr lang="en-AU" dirty="0"/>
              <a:t>: EPA data provided for WLRM 2 Justification</a:t>
            </a:r>
            <a:r>
              <a:rPr lang="en-AU" baseline="0" dirty="0"/>
              <a:t> Project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1555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61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Excluding fly ash</a:t>
            </a:r>
          </a:p>
          <a:p>
            <a:endParaRPr lang="en-US" dirty="0"/>
          </a:p>
          <a:p>
            <a:r>
              <a:rPr lang="en-US" dirty="0"/>
              <a:t>Source: </a:t>
            </a:r>
            <a:r>
              <a:rPr lang="en-AU" dirty="0"/>
              <a:t>2007 Year Book Australia, 2007 &amp;</a:t>
            </a:r>
            <a:r>
              <a:rPr lang="en-AU" baseline="0" dirty="0"/>
              <a:t> </a:t>
            </a:r>
            <a:r>
              <a:rPr lang="en-AU" dirty="0"/>
              <a:t>Waste Account, Australia 2010-11, 2014 by ABS</a:t>
            </a:r>
          </a:p>
          <a:p>
            <a:r>
              <a:rPr lang="en-US" dirty="0"/>
              <a:t>http://www.abs.gov.au/AUSSTATS/abs@.nsf/DetailsPage/1301.02007?OpenDocument http://www.abs.gov.au/ausstats/abs@.nsf/mf/4602.0.55.006</a:t>
            </a:r>
          </a:p>
          <a:p>
            <a:endParaRPr lang="en-US" dirty="0"/>
          </a:p>
          <a:p>
            <a:r>
              <a:rPr lang="en-US" dirty="0"/>
              <a:t>Updated with 2018/19 data. Source: National Waste Report 2020</a:t>
            </a:r>
            <a:r>
              <a:rPr lang="en-US" baseline="0" dirty="0"/>
              <a:t> https://www.environment.gov.au/system/files/pages/5a160ae2-d3a9-480e-9344-4eac42ef9001/files/national-waste-report-2020.pdf Note that resource recovery (which includes </a:t>
            </a:r>
            <a:r>
              <a:rPr lang="en-US" baseline="0" dirty="0" err="1"/>
              <a:t>EfW</a:t>
            </a:r>
            <a:r>
              <a:rPr lang="en-US" baseline="0" dirty="0"/>
              <a:t>, LFG capture and recycling was 63% (43.5Mt recycling + 2.136Mt </a:t>
            </a:r>
            <a:r>
              <a:rPr lang="en-US" baseline="0" dirty="0" err="1"/>
              <a:t>EfW</a:t>
            </a:r>
            <a:r>
              <a:rPr lang="en-US" baseline="0" dirty="0"/>
              <a:t> + LFG).</a:t>
            </a:r>
          </a:p>
          <a:p>
            <a:endParaRPr lang="en-US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Economy: IMF data, Australia: Gross domestic product, current prices (Purchasing power parity; international dollars), </a:t>
            </a:r>
            <a:r>
              <a:rPr lang="en-AU" dirty="0"/>
              <a:t>Data last updated: 09/2019</a:t>
            </a:r>
            <a:r>
              <a:rPr lang="en-US" baseline="0" dirty="0"/>
              <a:t> 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https://www.imf.org/external/pubs/ft/weo/2019/02/weodata/weorept.aspx?pr.x=69&amp;pr.y=16&amp;sy=1980&amp;ey=2024&amp;scsm=1&amp;ssd=1&amp;sort=country&amp;ds=.&amp;br=1&amp;c=193&amp;s=NGDP_RPCH,PPPGDP,PPPPC,PCPIPCH,LUR,GGXWDG_NGDP&amp;grp=0&amp;a=#cs2</a:t>
            </a:r>
            <a:r>
              <a:rPr lang="en-AU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39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with 2018/19 data. Source: National Waste Report 2020</a:t>
            </a:r>
            <a:r>
              <a:rPr lang="en-US" baseline="0" dirty="0"/>
              <a:t> https://www.environment.gov.au/system/files/pages/5a160ae2-d3a9-480e-9344-4eac42ef9001/files/national-waste-report-2020.pdf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2E15B-843F-8F45-B986-6D1287F9567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39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with 2018/19 data. Source: National Waste Report 2020</a:t>
            </a:r>
            <a:r>
              <a:rPr lang="en-US" baseline="0" dirty="0"/>
              <a:t> https://www.environment.gov.au/system/files/pages/5a160ae2-d3a9-480e-9344-4eac42ef9001/files/national-waste-report-2020.pdf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2E15B-843F-8F45-B986-6D1287F9567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484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Excluding fly ash</a:t>
            </a:r>
          </a:p>
          <a:p>
            <a:endParaRPr lang="en-US" dirty="0"/>
          </a:p>
          <a:p>
            <a:r>
              <a:rPr lang="en-US" dirty="0"/>
              <a:t>Note that 61.5Mt&gt; 43.5+27.2. The balance is energy recovery.</a:t>
            </a:r>
          </a:p>
          <a:p>
            <a:endParaRPr lang="en-US" dirty="0"/>
          </a:p>
          <a:p>
            <a:r>
              <a:rPr lang="en-US" dirty="0"/>
              <a:t>Source: </a:t>
            </a:r>
            <a:r>
              <a:rPr lang="en-AU" dirty="0"/>
              <a:t>2007 Year Book Australia, 2007 &amp;</a:t>
            </a:r>
            <a:r>
              <a:rPr lang="en-AU" baseline="0" dirty="0"/>
              <a:t> </a:t>
            </a:r>
            <a:r>
              <a:rPr lang="en-AU" dirty="0"/>
              <a:t>Waste Account, Australia 2010-11, 2014 by ABS</a:t>
            </a:r>
          </a:p>
          <a:p>
            <a:r>
              <a:rPr lang="en-US" dirty="0"/>
              <a:t>http://www.abs.gov.au/AUSSTATS/abs@.nsf/DetailsPage/1301.02007?OpenDocument http://www.abs.gov.au/ausstats/abs@.nsf/mf/4602.0.55.006</a:t>
            </a:r>
          </a:p>
          <a:p>
            <a:endParaRPr lang="en-US" dirty="0"/>
          </a:p>
          <a:p>
            <a:r>
              <a:rPr lang="en-US" dirty="0"/>
              <a:t>Updated with 2018/19 data. Source: National Waste Report 2020</a:t>
            </a:r>
            <a:r>
              <a:rPr lang="en-US" baseline="0" dirty="0"/>
              <a:t> https://www.environment.gov.au/system/files/pages/5a160ae2-d3a9-480e-9344-4eac42ef9001/files/national-waste-report-2020.pdf Note that resource recovery (which includes </a:t>
            </a:r>
            <a:r>
              <a:rPr lang="en-US" baseline="0" dirty="0" err="1"/>
              <a:t>EfW</a:t>
            </a:r>
            <a:r>
              <a:rPr lang="en-US" baseline="0" dirty="0"/>
              <a:t>, LFG capture and recycling was 63% (43.5Mt recycling + 2.136Mt </a:t>
            </a:r>
            <a:r>
              <a:rPr lang="en-US" baseline="0" dirty="0" err="1"/>
              <a:t>EfW</a:t>
            </a:r>
            <a:r>
              <a:rPr lang="en-US" baseline="0" dirty="0"/>
              <a:t> + LFG).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52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Excluding fly ash</a:t>
            </a:r>
          </a:p>
          <a:p>
            <a:endParaRPr lang="en-US" dirty="0"/>
          </a:p>
          <a:p>
            <a:r>
              <a:rPr lang="en-US" dirty="0"/>
              <a:t>Note that 61.5Mt&gt; 43.5+27.2. The balance is energy recovery.</a:t>
            </a:r>
          </a:p>
          <a:p>
            <a:endParaRPr lang="en-US" dirty="0"/>
          </a:p>
          <a:p>
            <a:r>
              <a:rPr lang="en-US" dirty="0"/>
              <a:t>Source: </a:t>
            </a:r>
            <a:r>
              <a:rPr lang="en-AU" dirty="0"/>
              <a:t>2007 Year Book Australia, 2007 &amp;</a:t>
            </a:r>
            <a:r>
              <a:rPr lang="en-AU" baseline="0" dirty="0"/>
              <a:t> </a:t>
            </a:r>
            <a:r>
              <a:rPr lang="en-AU" dirty="0"/>
              <a:t>Waste Account, Australia 2010-11, 2014 by ABS</a:t>
            </a:r>
          </a:p>
          <a:p>
            <a:r>
              <a:rPr lang="en-US" dirty="0"/>
              <a:t>http://www.abs.gov.au/AUSSTATS/abs@.nsf/DetailsPage/1301.02007?OpenDocument http://www.abs.gov.au/ausstats/abs@.nsf/mf/4602.0.55.006</a:t>
            </a:r>
          </a:p>
          <a:p>
            <a:endParaRPr lang="en-US" dirty="0"/>
          </a:p>
          <a:p>
            <a:r>
              <a:rPr lang="en-US" dirty="0"/>
              <a:t>Updated with 2018/19 data. Source: National Waste Report 2020</a:t>
            </a:r>
            <a:r>
              <a:rPr lang="en-US" baseline="0" dirty="0"/>
              <a:t> https://www.environment.gov.au/system/files/pages/5a160ae2-d3a9-480e-9344-4eac42ef9001/files/national-waste-report-2020.pdf Note that resource recovery (which includes </a:t>
            </a:r>
            <a:r>
              <a:rPr lang="en-US" baseline="0" dirty="0" err="1"/>
              <a:t>EfW</a:t>
            </a:r>
            <a:r>
              <a:rPr lang="en-US" baseline="0" dirty="0"/>
              <a:t>, LFG capture and recycling was 63% (43.5Mt recycling + 2.136Mt </a:t>
            </a:r>
            <a:r>
              <a:rPr lang="en-US" baseline="0" dirty="0" err="1"/>
              <a:t>EfW</a:t>
            </a:r>
            <a:r>
              <a:rPr lang="en-US" baseline="0" dirty="0"/>
              <a:t> + LFG).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83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2313" y="509588"/>
            <a:ext cx="3402012" cy="2551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Excluding fly ash</a:t>
            </a:r>
          </a:p>
          <a:p>
            <a:endParaRPr lang="en-US" dirty="0"/>
          </a:p>
          <a:p>
            <a:r>
              <a:rPr lang="en-US" dirty="0"/>
              <a:t>Note that 54.5Mt&gt; 31.7+21.7. The balance is energy recovery.</a:t>
            </a:r>
          </a:p>
          <a:p>
            <a:endParaRPr lang="en-US" dirty="0"/>
          </a:p>
          <a:p>
            <a:r>
              <a:rPr lang="en-US" dirty="0"/>
              <a:t>Source: </a:t>
            </a:r>
            <a:r>
              <a:rPr lang="en-AU" dirty="0"/>
              <a:t>2007 Year Book Australia, 2007 &amp;</a:t>
            </a:r>
            <a:r>
              <a:rPr lang="en-AU" baseline="0" dirty="0"/>
              <a:t> </a:t>
            </a:r>
            <a:r>
              <a:rPr lang="en-AU" dirty="0"/>
              <a:t>Waste Account, Australia 2010-11, 2014 by ABS</a:t>
            </a:r>
          </a:p>
          <a:p>
            <a:r>
              <a:rPr lang="en-US" dirty="0"/>
              <a:t>http://www.abs.gov.au/AUSSTATS/abs@.nsf/DetailsPage/1301.02007?OpenDocument http://www.abs.gov.au/ausstats/abs@.nsf/mf/4602.0.55.006</a:t>
            </a:r>
          </a:p>
          <a:p>
            <a:endParaRPr lang="en-US" dirty="0"/>
          </a:p>
          <a:p>
            <a:r>
              <a:rPr lang="en-US" dirty="0"/>
              <a:t>Updated with 2016/17 data. Source: National Waste Report 2018</a:t>
            </a:r>
            <a:r>
              <a:rPr lang="en-US" baseline="0" dirty="0"/>
              <a:t> https://www.environment.gov.au/system/files/resources/7381c1de-31d0-429b-912c-91a6dbc83af7/files/national-waste-report-2018.pdf Note that resource recovery (which includes EfW, LFG capture and recycling was 62% (31.7Mt recycling + 1.973Mt EfW + LFG).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76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2313" y="509588"/>
            <a:ext cx="3402012" cy="2551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a typeface="+mn-ea"/>
                <a:cs typeface="+mn-cs"/>
              </a:rPr>
              <a:t>critically review myths (plastic bag) and decide on priority streams based on bang for $ (s 46-47)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699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7AFCF6-C3E9-44C8-B94F-CA6E7084D9D6}" type="slidenum">
              <a:rPr lang="en-AU"/>
              <a:pPr/>
              <a:t>16</a:t>
            </a:fld>
            <a:endParaRPr lang="en-AU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3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RA PPT 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54"/>
            <a:ext cx="9149281" cy="686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4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llow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810000"/>
            <a:ext cx="8064000" cy="90000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l">
              <a:lnSpc>
                <a:spcPts val="3000"/>
              </a:lnSpc>
              <a:defRPr sz="3000" b="0" i="0" cap="none">
                <a:solidFill>
                  <a:srgbClr val="002D56"/>
                </a:solidFill>
                <a:latin typeface="Arial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03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50"/>
              </a:lnSpc>
              <a:spcBef>
                <a:spcPts val="375"/>
              </a:spcBef>
              <a:buClr>
                <a:srgbClr val="404040"/>
              </a:buClr>
              <a:buNone/>
              <a:defRPr sz="1500">
                <a:solidFill>
                  <a:srgbClr val="002D56"/>
                </a:solidFill>
                <a:latin typeface="Arial"/>
                <a:cs typeface="Verdana"/>
              </a:defRPr>
            </a:lvl1pPr>
            <a:lvl2pPr marL="742950" indent="-285750">
              <a:lnSpc>
                <a:spcPts val="1750"/>
              </a:lnSpc>
              <a:spcBef>
                <a:spcPts val="375"/>
              </a:spcBef>
              <a:buClr>
                <a:srgbClr val="0092D2"/>
              </a:buClr>
              <a:buFont typeface="Arial"/>
              <a:buChar char="•"/>
              <a:defRPr sz="1500">
                <a:solidFill>
                  <a:srgbClr val="002D56"/>
                </a:solidFill>
                <a:latin typeface="Arial"/>
                <a:cs typeface="Verdana"/>
              </a:defRPr>
            </a:lvl2pPr>
            <a:lvl3pPr marL="1143000" indent="-228600">
              <a:lnSpc>
                <a:spcPts val="1750"/>
              </a:lnSpc>
              <a:spcBef>
                <a:spcPts val="375"/>
              </a:spcBef>
              <a:buClr>
                <a:srgbClr val="404040"/>
              </a:buClr>
              <a:buFont typeface="Lucida Grande"/>
              <a:buChar char="-"/>
              <a:defRPr sz="1500">
                <a:solidFill>
                  <a:srgbClr val="002D56"/>
                </a:solidFill>
                <a:latin typeface="Arial"/>
                <a:cs typeface="Verdana"/>
              </a:defRPr>
            </a:lvl3pPr>
            <a:lvl4pPr>
              <a:buClr>
                <a:srgbClr val="404040"/>
              </a:buClr>
              <a:defRPr sz="2000">
                <a:solidFill>
                  <a:srgbClr val="404040"/>
                </a:solidFill>
                <a:latin typeface="Arial"/>
              </a:defRPr>
            </a:lvl4pPr>
            <a:lvl5pPr>
              <a:buClr>
                <a:srgbClr val="404040"/>
              </a:buClr>
              <a:defRPr sz="2000">
                <a:solidFill>
                  <a:srgbClr val="404040"/>
                </a:solidFill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514000" y="6246000"/>
            <a:ext cx="360000" cy="360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fld id="{DC4E8C15-12E3-9847-96A0-95E289F5CBFF}" type="slidenum">
              <a:rPr lang="en-US" sz="1200" smtClean="0">
                <a:solidFill>
                  <a:srgbClr val="002D56"/>
                </a:solidFill>
                <a:latin typeface="Arial"/>
              </a:rPr>
              <a:pPr algn="r"/>
              <a:t>‹#›</a:t>
            </a:fld>
            <a:endParaRPr lang="en-US" sz="1200" dirty="0">
              <a:solidFill>
                <a:srgbClr val="002D5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258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554A8-B035-41CE-965F-CF367BF10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E3F95-2181-4B17-BA4E-E8A773C920B0}" type="datetimeFigureOut">
              <a:rPr lang="en-US"/>
              <a:pPr>
                <a:defRPr/>
              </a:pPr>
              <a:t>10/25/2023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4950"/>
            <a:ext cx="9144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9CC5CDC-B3F9-4368-A909-F01ADB458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792" y="1760718"/>
            <a:ext cx="654745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564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63AB-F6B8-E355-F669-C943F4D29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358DD2-EB19-008D-1070-2FC2E1610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0602C-6E59-C3FC-EF05-3F26F9F0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B063-9E15-4210-8FAB-1FE188F60FFA}" type="datetimeFigureOut">
              <a:rPr lang="en-AU" smtClean="0"/>
              <a:t>25/10/2023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9DD97-D87B-5E96-5BA9-285EE31D2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793CD-6DE5-DDB9-DCBA-47588EC8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0BCD-89DB-4054-A73D-4C09EEF148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066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RA PPT Followe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6632"/>
            <a:ext cx="5770556" cy="43274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80" r:id="rId3"/>
    <p:sldLayoutId id="2147483684" r:id="rId4"/>
    <p:sldLayoutId id="2147483685" r:id="rId5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1.png@01D80925.4F78DAF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pak.com/au/resources/zero-waste-disposable-coffee-cup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701" y="294982"/>
            <a:ext cx="7936879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02D56"/>
              </a:solidFill>
              <a:effectLst/>
              <a:uLnTx/>
              <a:uFillTx/>
              <a:latin typeface="+mn-lt"/>
              <a:ea typeface="+mn-ea"/>
              <a:cs typeface="Arial  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2D56"/>
                </a:solidFill>
                <a:effectLst/>
                <a:uLnTx/>
                <a:uFillTx/>
                <a:latin typeface="+mn-lt"/>
                <a:ea typeface="+mn-ea"/>
                <a:cs typeface="Kalinga" panose="020B0502040204020203" pitchFamily="34" charset="0"/>
              </a:rPr>
              <a:t>Waste Expo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2D56"/>
                </a:solidFill>
                <a:effectLst/>
                <a:uLnTx/>
                <a:uFillTx/>
                <a:latin typeface="+mn-lt"/>
                <a:ea typeface="+mn-ea"/>
                <a:cs typeface="Kalinga" panose="020B0502040204020203" pitchFamily="34" charset="0"/>
              </a:rPr>
              <a:t>State of C+I Waste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7D7EDA-354C-4879-8589-A9CB5E92C555}"/>
              </a:ext>
            </a:extLst>
          </p:cNvPr>
          <p:cNvSpPr txBox="1"/>
          <p:nvPr/>
        </p:nvSpPr>
        <p:spPr>
          <a:xfrm>
            <a:off x="645693" y="5001052"/>
            <a:ext cx="3070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84B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5887E8-E5BA-4DEF-A026-9B1F701711E1}"/>
              </a:ext>
            </a:extLst>
          </p:cNvPr>
          <p:cNvCxnSpPr>
            <a:cxnSpLocks/>
          </p:cNvCxnSpPr>
          <p:nvPr/>
        </p:nvCxnSpPr>
        <p:spPr>
          <a:xfrm>
            <a:off x="342572" y="2386155"/>
            <a:ext cx="715077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3ABCF14-BD59-4E30-9170-522C3437A500}"/>
              </a:ext>
            </a:extLst>
          </p:cNvPr>
          <p:cNvSpPr txBox="1"/>
          <p:nvPr/>
        </p:nvSpPr>
        <p:spPr>
          <a:xfrm>
            <a:off x="445908" y="3521212"/>
            <a:ext cx="307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dirty="0">
                <a:solidFill>
                  <a:srgbClr val="002D56"/>
                </a:solidFill>
                <a:latin typeface="+mn-lt"/>
                <a:cs typeface="Kalinga" panose="020B0502040204020203" pitchFamily="34" charset="0"/>
              </a:rPr>
              <a:t>Mike Ritchie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84B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B4C810-8186-4C58-BF00-1838E70FDC68}"/>
              </a:ext>
            </a:extLst>
          </p:cNvPr>
          <p:cNvSpPr txBox="1"/>
          <p:nvPr/>
        </p:nvSpPr>
        <p:spPr>
          <a:xfrm>
            <a:off x="445908" y="3118590"/>
            <a:ext cx="3523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D56"/>
                </a:solidFill>
                <a:latin typeface="+mn-lt"/>
                <a:cs typeface="Kalinga" panose="020B0502040204020203" pitchFamily="34" charset="0"/>
              </a:rPr>
              <a:t>October 2023</a:t>
            </a:r>
            <a:endParaRPr lang="en-AU" sz="2000" dirty="0">
              <a:solidFill>
                <a:srgbClr val="002D56"/>
              </a:solidFill>
              <a:latin typeface="+mn-lt"/>
              <a:cs typeface="Kalinga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7950D-1092-5808-758C-7CB9E56E8E01}"/>
              </a:ext>
            </a:extLst>
          </p:cNvPr>
          <p:cNvSpPr/>
          <p:nvPr/>
        </p:nvSpPr>
        <p:spPr>
          <a:xfrm>
            <a:off x="2625634" y="5524272"/>
            <a:ext cx="2364377" cy="10387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682F0C4-2E89-09B3-0343-058140001EB8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634" y="5829735"/>
            <a:ext cx="2665142" cy="471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AU" sz="2800" b="1">
                <a:solidFill>
                  <a:schemeClr val="accent2"/>
                </a:solidFill>
              </a:rPr>
              <a:t>Davis Rd</a:t>
            </a:r>
          </a:p>
        </p:txBody>
      </p:sp>
      <p:pic>
        <p:nvPicPr>
          <p:cNvPr id="53251" name="Picture 3" descr="Davis Road Aerial (Mediu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4" y="44624"/>
            <a:ext cx="9188480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3087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AU" sz="2800" b="1">
                <a:solidFill>
                  <a:schemeClr val="accent2"/>
                </a:solidFill>
              </a:rPr>
              <a:t>Davis Rd</a:t>
            </a:r>
          </a:p>
        </p:txBody>
      </p:sp>
      <p:pic>
        <p:nvPicPr>
          <p:cNvPr id="54275" name="Picture 3" descr="P1010888 (Small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3"/>
            <a:ext cx="9000317" cy="675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2502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C00-000005000000}"/>
              </a:ext>
            </a:extLst>
          </p:cNvPr>
          <p:cNvGraphicFramePr>
            <a:graphicFrameLocks/>
          </p:cNvGraphicFramePr>
          <p:nvPr/>
        </p:nvGraphicFramePr>
        <p:xfrm>
          <a:off x="-18415" y="879238"/>
          <a:ext cx="9180830" cy="509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A46EE23F-9345-141E-8702-0967C1AA0B17}"/>
              </a:ext>
            </a:extLst>
          </p:cNvPr>
          <p:cNvSpPr/>
          <p:nvPr/>
        </p:nvSpPr>
        <p:spPr>
          <a:xfrm rot="20460669">
            <a:off x="5740750" y="2930288"/>
            <a:ext cx="2331540" cy="241537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F48613B-89A6-F531-88E4-5B46B1803E2B}"/>
              </a:ext>
            </a:extLst>
          </p:cNvPr>
          <p:cNvSpPr/>
          <p:nvPr/>
        </p:nvSpPr>
        <p:spPr>
          <a:xfrm rot="451765">
            <a:off x="5740750" y="3906663"/>
            <a:ext cx="2331540" cy="2415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D00C99-0104-2754-4A2A-AF1CEF6B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72881"/>
            <a:ext cx="8064000" cy="5837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800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Victoria – 2.1 MT new C+I recycling to hit target</a:t>
            </a:r>
            <a:endParaRPr lang="en-AU" dirty="0">
              <a:solidFill>
                <a:srgbClr val="0092D2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48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900-000005000000}"/>
              </a:ext>
            </a:extLst>
          </p:cNvPr>
          <p:cNvGraphicFramePr>
            <a:graphicFrameLocks/>
          </p:cNvGraphicFramePr>
          <p:nvPr/>
        </p:nvGraphicFramePr>
        <p:xfrm>
          <a:off x="33236" y="958295"/>
          <a:ext cx="9077528" cy="4941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943AFBC1-3911-5618-2554-00C83A351733}"/>
              </a:ext>
            </a:extLst>
          </p:cNvPr>
          <p:cNvSpPr/>
          <p:nvPr/>
        </p:nvSpPr>
        <p:spPr>
          <a:xfrm rot="20346012">
            <a:off x="5636840" y="2865957"/>
            <a:ext cx="2331540" cy="241537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7E57188-3BCA-7F67-4255-34AFA620DA1C}"/>
              </a:ext>
            </a:extLst>
          </p:cNvPr>
          <p:cNvSpPr/>
          <p:nvPr/>
        </p:nvSpPr>
        <p:spPr>
          <a:xfrm rot="602630">
            <a:off x="5673655" y="3802754"/>
            <a:ext cx="2331540" cy="2415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9F1034-F1F4-B56F-04A0-FCB44DC978F9}"/>
              </a:ext>
            </a:extLst>
          </p:cNvPr>
          <p:cNvSpPr txBox="1"/>
          <p:nvPr/>
        </p:nvSpPr>
        <p:spPr>
          <a:xfrm>
            <a:off x="2086621" y="30329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QLD 1.8 MT</a:t>
            </a:r>
            <a:endParaRPr lang="en-US" sz="2800" dirty="0">
              <a:solidFill>
                <a:srgbClr val="0092D2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0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GraphicFramePr>
            <a:graphicFrameLocks/>
          </p:cNvGraphicFramePr>
          <p:nvPr/>
        </p:nvGraphicFramePr>
        <p:xfrm>
          <a:off x="-61604" y="895776"/>
          <a:ext cx="9267209" cy="5066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551FB136-D7EC-5465-E185-3B50D8D7F520}"/>
              </a:ext>
            </a:extLst>
          </p:cNvPr>
          <p:cNvSpPr/>
          <p:nvPr/>
        </p:nvSpPr>
        <p:spPr>
          <a:xfrm rot="20811117">
            <a:off x="5816950" y="3046224"/>
            <a:ext cx="2331540" cy="241537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E1BC08D-45CD-D84D-6709-FBA8EFBC489B}"/>
              </a:ext>
            </a:extLst>
          </p:cNvPr>
          <p:cNvSpPr/>
          <p:nvPr/>
        </p:nvSpPr>
        <p:spPr>
          <a:xfrm rot="928498">
            <a:off x="5809999" y="3851245"/>
            <a:ext cx="2331540" cy="2415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17A9F-71AF-EC69-B119-5575026115D7}"/>
              </a:ext>
            </a:extLst>
          </p:cNvPr>
          <p:cNvSpPr txBox="1"/>
          <p:nvPr/>
        </p:nvSpPr>
        <p:spPr>
          <a:xfrm>
            <a:off x="2286000" y="25398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NSW 1.5 MT</a:t>
            </a:r>
            <a:endParaRPr lang="en-US" sz="2800" dirty="0">
              <a:solidFill>
                <a:srgbClr val="0092D2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319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D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372312"/>
              </p:ext>
            </p:extLst>
          </p:nvPr>
        </p:nvGraphicFramePr>
        <p:xfrm>
          <a:off x="-76740" y="658519"/>
          <a:ext cx="9297479" cy="479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4D8EA62-B3A4-4E35-B71D-DAA7079E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274" y="5988354"/>
            <a:ext cx="8064000" cy="900000"/>
          </a:xfrm>
        </p:spPr>
        <p:txBody>
          <a:bodyPr/>
          <a:lstStyle/>
          <a:p>
            <a:r>
              <a:rPr lang="en-AU" sz="2600" dirty="0"/>
              <a:t>8.5 MT being landfilled</a:t>
            </a:r>
            <a:br>
              <a:rPr lang="en-AU" sz="2600" dirty="0"/>
            </a:br>
            <a:r>
              <a:rPr lang="en-AU" sz="2600" dirty="0"/>
              <a:t>6.25 MT – Vic, QLD, NSW, WA alone to hit targets</a:t>
            </a:r>
            <a:br>
              <a:rPr lang="en-AU" sz="2600" dirty="0"/>
            </a:br>
            <a:endParaRPr lang="en-AU" sz="2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7ECC20-5FF5-EA70-22D5-52489E049029}"/>
              </a:ext>
            </a:extLst>
          </p:cNvPr>
          <p:cNvSpPr txBox="1"/>
          <p:nvPr/>
        </p:nvSpPr>
        <p:spPr>
          <a:xfrm>
            <a:off x="2191123" y="20177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WA 0.7 MT</a:t>
            </a:r>
            <a:endParaRPr lang="en-US" sz="2800" dirty="0">
              <a:solidFill>
                <a:srgbClr val="0092D2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74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48F4CB-A1EB-A8D8-F0AD-7D119D9891FA}"/>
              </a:ext>
            </a:extLst>
          </p:cNvPr>
          <p:cNvSpPr txBox="1">
            <a:spLocks/>
          </p:cNvSpPr>
          <p:nvPr/>
        </p:nvSpPr>
        <p:spPr>
          <a:xfrm>
            <a:off x="435552" y="1350170"/>
            <a:ext cx="8427893" cy="423630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charset="0"/>
              <a:buAutoNum type="arabicPeriod"/>
            </a:pPr>
            <a:r>
              <a:rPr lang="en-AU" sz="2700" b="1" dirty="0">
                <a:solidFill>
                  <a:srgbClr val="002D56"/>
                </a:solidFill>
                <a:cs typeface="Kalinga" panose="020B0502040204020203" pitchFamily="34" charset="0"/>
              </a:rPr>
              <a:t>Waste is like a river</a:t>
            </a:r>
            <a:r>
              <a:rPr lang="en-AU" sz="2700" dirty="0">
                <a:solidFill>
                  <a:srgbClr val="002D56"/>
                </a:solidFill>
                <a:cs typeface="Kalinga" panose="020B0502040204020203" pitchFamily="34" charset="0"/>
              </a:rPr>
              <a:t> - it flows downhill to the cheapest price</a:t>
            </a:r>
          </a:p>
          <a:p>
            <a:pPr marL="514350" indent="-514350">
              <a:buFont typeface="Arial" charset="0"/>
              <a:buAutoNum type="arabicPeriod"/>
            </a:pPr>
            <a:endParaRPr lang="en-AU" sz="2700" b="1" dirty="0">
              <a:solidFill>
                <a:srgbClr val="002D56"/>
              </a:solidFill>
              <a:cs typeface="Kalinga" panose="020B0502040204020203" pitchFamily="34" charset="0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en-AU" sz="2700" b="1" dirty="0">
                <a:solidFill>
                  <a:srgbClr val="002D56"/>
                </a:solidFill>
                <a:cs typeface="Kalinga" panose="020B0502040204020203" pitchFamily="34" charset="0"/>
              </a:rPr>
              <a:t>Most recycling is uneconomic </a:t>
            </a:r>
            <a:r>
              <a:rPr lang="en-AU" sz="2700" dirty="0">
                <a:solidFill>
                  <a:srgbClr val="002D56"/>
                </a:solidFill>
                <a:cs typeface="Kalinga" panose="020B0502040204020203" pitchFamily="34" charset="0"/>
              </a:rPr>
              <a:t>– subsidised by you</a:t>
            </a:r>
          </a:p>
          <a:p>
            <a:pPr marL="514350" indent="-514350">
              <a:buFont typeface="Arial" charset="0"/>
              <a:buAutoNum type="arabicPeriod"/>
            </a:pPr>
            <a:endParaRPr lang="en-AU" sz="2700" dirty="0">
              <a:solidFill>
                <a:srgbClr val="002D56"/>
              </a:solidFill>
              <a:cs typeface="Kalinga" panose="020B0502040204020203" pitchFamily="34" charset="0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en-AU" sz="2700" b="1" dirty="0">
                <a:solidFill>
                  <a:srgbClr val="002D56"/>
                </a:solidFill>
                <a:cs typeface="Kalinga" panose="020B0502040204020203" pitchFamily="34" charset="0"/>
              </a:rPr>
              <a:t>Organics are the biggest stream </a:t>
            </a:r>
            <a:r>
              <a:rPr lang="en-AU" sz="2700" dirty="0">
                <a:solidFill>
                  <a:srgbClr val="002D56"/>
                </a:solidFill>
                <a:cs typeface="Kalinga" panose="020B0502040204020203" pitchFamily="34" charset="0"/>
              </a:rPr>
              <a:t>but uneconomic to recycle compared to under-priced landfill </a:t>
            </a:r>
          </a:p>
          <a:p>
            <a:pPr marL="514350" indent="-514350">
              <a:buFont typeface="Arial" charset="0"/>
              <a:buAutoNum type="arabicPeriod"/>
            </a:pPr>
            <a:endParaRPr lang="en-AU" sz="2700" dirty="0">
              <a:solidFill>
                <a:srgbClr val="002D56"/>
              </a:solidFill>
              <a:cs typeface="Kalinga" panose="020B0502040204020203" pitchFamily="34" charset="0"/>
            </a:endParaRPr>
          </a:p>
          <a:p>
            <a:pPr marL="514350" indent="-514350">
              <a:buClr>
                <a:srgbClr val="002D56"/>
              </a:buClr>
              <a:buFont typeface="Arial" charset="0"/>
              <a:buAutoNum type="arabicPeriod"/>
            </a:pPr>
            <a:r>
              <a:rPr lang="en-AU" sz="2700" b="1" dirty="0">
                <a:solidFill>
                  <a:srgbClr val="002D56"/>
                </a:solidFill>
                <a:cs typeface="Kalinga" panose="020B0502040204020203" pitchFamily="34" charset="0"/>
              </a:rPr>
              <a:t>To hit  80% government targets</a:t>
            </a:r>
          </a:p>
          <a:p>
            <a:pPr lvl="1" indent="-514350">
              <a:buClr>
                <a:srgbClr val="002D56"/>
              </a:buClr>
            </a:pPr>
            <a:r>
              <a:rPr lang="en-AU" sz="2100" b="1" dirty="0">
                <a:solidFill>
                  <a:srgbClr val="002D56"/>
                </a:solidFill>
                <a:cs typeface="Kalinga" panose="020B0502040204020203" pitchFamily="34" charset="0"/>
              </a:rPr>
              <a:t>Better recycling </a:t>
            </a:r>
          </a:p>
          <a:p>
            <a:pPr lvl="1" indent="-514350">
              <a:buClr>
                <a:srgbClr val="002D56"/>
              </a:buClr>
            </a:pPr>
            <a:r>
              <a:rPr lang="en-AU" sz="2100" b="1" dirty="0">
                <a:solidFill>
                  <a:srgbClr val="002D56"/>
                </a:solidFill>
                <a:cs typeface="Kalinga" panose="020B0502040204020203" pitchFamily="34" charset="0"/>
              </a:rPr>
              <a:t>Properly priced landfills</a:t>
            </a:r>
          </a:p>
          <a:p>
            <a:pPr lvl="1" indent="-514350">
              <a:buClr>
                <a:srgbClr val="002D56"/>
              </a:buClr>
            </a:pPr>
            <a:r>
              <a:rPr lang="en-AU" sz="2100" b="1" dirty="0">
                <a:solidFill>
                  <a:srgbClr val="002D56"/>
                </a:solidFill>
                <a:cs typeface="Kalinga" panose="020B0502040204020203" pitchFamily="34" charset="0"/>
              </a:rPr>
              <a:t>FOGO/ COFO collections</a:t>
            </a:r>
          </a:p>
          <a:p>
            <a:pPr lvl="1" indent="-514350">
              <a:buClr>
                <a:srgbClr val="002D56"/>
              </a:buClr>
            </a:pPr>
            <a:r>
              <a:rPr lang="en-AU" sz="2100" b="1" dirty="0">
                <a:solidFill>
                  <a:srgbClr val="002D56"/>
                </a:solidFill>
                <a:cs typeface="Kalinga" panose="020B0502040204020203" pitchFamily="34" charset="0"/>
              </a:rPr>
              <a:t>EfW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838B65A-962E-4757-2BC5-07216A634136}"/>
              </a:ext>
            </a:extLst>
          </p:cNvPr>
          <p:cNvSpPr txBox="1">
            <a:spLocks/>
          </p:cNvSpPr>
          <p:nvPr/>
        </p:nvSpPr>
        <p:spPr>
          <a:xfrm>
            <a:off x="-1226634" y="0"/>
            <a:ext cx="12096750" cy="135017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sz="2800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Economic</a:t>
            </a:r>
            <a:r>
              <a:rPr lang="en-AU" sz="4500" dirty="0">
                <a:solidFill>
                  <a:srgbClr val="0092D2"/>
                </a:solidFill>
                <a:latin typeface="+mn-lt"/>
                <a:cs typeface="Kalinga" panose="020B0502040204020203" pitchFamily="34" charset="0"/>
              </a:rPr>
              <a:t> </a:t>
            </a:r>
            <a:r>
              <a:rPr lang="en-AU" sz="2800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principles</a:t>
            </a:r>
            <a:r>
              <a:rPr lang="en-AU" sz="4500" dirty="0">
                <a:solidFill>
                  <a:srgbClr val="0092D2"/>
                </a:solidFill>
                <a:latin typeface="+mn-lt"/>
                <a:cs typeface="Kalinga" panose="020B0502040204020203" pitchFamily="34" charset="0"/>
              </a:rPr>
              <a:t> </a:t>
            </a:r>
            <a:r>
              <a:rPr lang="en-AU" sz="2800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of</a:t>
            </a:r>
            <a:r>
              <a:rPr lang="en-AU" sz="4500" dirty="0">
                <a:solidFill>
                  <a:srgbClr val="0092D2"/>
                </a:solidFill>
                <a:latin typeface="+mn-lt"/>
                <a:cs typeface="Kalinga" panose="020B0502040204020203" pitchFamily="34" charset="0"/>
              </a:rPr>
              <a:t> </a:t>
            </a:r>
            <a:r>
              <a:rPr lang="en-AU" sz="2800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Waste</a:t>
            </a:r>
          </a:p>
        </p:txBody>
      </p:sp>
    </p:spTree>
    <p:extLst>
      <p:ext uri="{BB962C8B-B14F-4D97-AF65-F5344CB8AC3E}">
        <p14:creationId xmlns:p14="http://schemas.microsoft.com/office/powerpoint/2010/main" val="879641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600" dirty="0"/>
              <a:t>1. </a:t>
            </a:r>
            <a:r>
              <a:rPr lang="en-AU" dirty="0"/>
              <a:t>Landfill levies drive recycling</a:t>
            </a:r>
          </a:p>
          <a:p>
            <a:endParaRPr lang="en-AU" dirty="0"/>
          </a:p>
          <a:p>
            <a:r>
              <a:rPr lang="en-AU" dirty="0"/>
              <a:t>2. Source separation</a:t>
            </a:r>
          </a:p>
          <a:p>
            <a:endParaRPr lang="en-AU" dirty="0"/>
          </a:p>
          <a:p>
            <a:r>
              <a:rPr lang="en-AU" dirty="0"/>
              <a:t>3. Sorting infrastructure</a:t>
            </a:r>
          </a:p>
          <a:p>
            <a:endParaRPr lang="en-AU" dirty="0"/>
          </a:p>
          <a:p>
            <a:r>
              <a:rPr lang="en-AU" dirty="0"/>
              <a:t>4. EPR schemes</a:t>
            </a:r>
          </a:p>
          <a:p>
            <a:endParaRPr lang="en-AU" dirty="0"/>
          </a:p>
          <a:p>
            <a:r>
              <a:rPr lang="en-AU" dirty="0"/>
              <a:t>5. Weight based billing</a:t>
            </a:r>
          </a:p>
          <a:p>
            <a:endParaRPr lang="en-AU" dirty="0"/>
          </a:p>
          <a:p>
            <a:r>
              <a:rPr lang="en-AU" dirty="0"/>
              <a:t>6. Circular economy interventions</a:t>
            </a:r>
          </a:p>
          <a:p>
            <a:endParaRPr lang="en-AU" dirty="0"/>
          </a:p>
          <a:p>
            <a:r>
              <a:rPr lang="en-AU" dirty="0"/>
              <a:t>7. </a:t>
            </a:r>
            <a:r>
              <a:rPr lang="en-AU" dirty="0" err="1"/>
              <a:t>Efw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433E92-95E1-EA1F-17C9-B3EBA284267F}"/>
              </a:ext>
            </a:extLst>
          </p:cNvPr>
          <p:cNvSpPr txBox="1"/>
          <p:nvPr/>
        </p:nvSpPr>
        <p:spPr>
          <a:xfrm>
            <a:off x="1015465" y="361361"/>
            <a:ext cx="6655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How do we lift C+I recycling?</a:t>
            </a:r>
            <a:endParaRPr lang="en-US" sz="2800" dirty="0">
              <a:solidFill>
                <a:srgbClr val="0092D2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30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0F5D155-08F6-495C-A1A1-1886C136ED3A}"/>
              </a:ext>
            </a:extLst>
          </p:cNvPr>
          <p:cNvSpPr txBox="1">
            <a:spLocks/>
          </p:cNvSpPr>
          <p:nvPr/>
        </p:nvSpPr>
        <p:spPr>
          <a:xfrm>
            <a:off x="1625638" y="373089"/>
            <a:ext cx="5892723" cy="649224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l" defTabSz="457200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0" i="0" kern="1200" cap="none">
                <a:solidFill>
                  <a:srgbClr val="002D56"/>
                </a:solidFill>
                <a:latin typeface="Arial"/>
                <a:ea typeface="ＭＳ Ｐゴシック" charset="0"/>
                <a:cs typeface="Verdana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/>
            <a:r>
              <a:rPr lang="en-US" sz="3000" dirty="0">
                <a:solidFill>
                  <a:srgbClr val="0092D2"/>
                </a:solidFill>
                <a:latin typeface="Kalinga" panose="020B0502040204020203" pitchFamily="34" charset="0"/>
                <a:ea typeface="Calibri" charset="0"/>
                <a:cs typeface="Kalinga" panose="020B0502040204020203" pitchFamily="34" charset="0"/>
              </a:rPr>
              <a:t>1. Landfill Levies </a:t>
            </a:r>
            <a:endParaRPr lang="en-AU" sz="3000" dirty="0">
              <a:solidFill>
                <a:srgbClr val="0092D2"/>
              </a:solidFill>
              <a:latin typeface="Kalinga" panose="020B0502040204020203" pitchFamily="34" charset="0"/>
              <a:ea typeface="Calibri" charset="0"/>
              <a:cs typeface="Kalinga" panose="020B0502040204020203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4A33980-5EE0-464B-B350-2C74987E4611}"/>
              </a:ext>
            </a:extLst>
          </p:cNvPr>
          <p:cNvGraphicFramePr>
            <a:graphicFrameLocks/>
          </p:cNvGraphicFramePr>
          <p:nvPr/>
        </p:nvGraphicFramePr>
        <p:xfrm>
          <a:off x="130629" y="796010"/>
          <a:ext cx="8894618" cy="5565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3A65F9-C01D-45F4-A4FF-371E2FCC02D3}"/>
              </a:ext>
            </a:extLst>
          </p:cNvPr>
          <p:cNvCxnSpPr>
            <a:cxnSpLocks/>
          </p:cNvCxnSpPr>
          <p:nvPr/>
        </p:nvCxnSpPr>
        <p:spPr>
          <a:xfrm flipV="1">
            <a:off x="4975123" y="1759958"/>
            <a:ext cx="0" cy="3932919"/>
          </a:xfrm>
          <a:prstGeom prst="line">
            <a:avLst/>
          </a:prstGeom>
          <a:ln w="952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BB05F1-A109-4F97-826A-7B0921589D11}"/>
              </a:ext>
            </a:extLst>
          </p:cNvPr>
          <p:cNvCxnSpPr>
            <a:cxnSpLocks/>
          </p:cNvCxnSpPr>
          <p:nvPr/>
        </p:nvCxnSpPr>
        <p:spPr>
          <a:xfrm flipV="1">
            <a:off x="6797296" y="1691131"/>
            <a:ext cx="0" cy="3932919"/>
          </a:xfrm>
          <a:prstGeom prst="line">
            <a:avLst/>
          </a:prstGeom>
          <a:ln w="952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CBF5B7B-3F19-43C9-AFF4-95DF5537D397}"/>
              </a:ext>
            </a:extLst>
          </p:cNvPr>
          <p:cNvCxnSpPr/>
          <p:nvPr/>
        </p:nvCxnSpPr>
        <p:spPr>
          <a:xfrm flipV="1">
            <a:off x="7921256" y="5231219"/>
            <a:ext cx="0" cy="46165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893D01-7AB1-4595-A60A-AC78C6995AB3}"/>
              </a:ext>
            </a:extLst>
          </p:cNvPr>
          <p:cNvCxnSpPr>
            <a:cxnSpLocks/>
          </p:cNvCxnSpPr>
          <p:nvPr/>
        </p:nvCxnSpPr>
        <p:spPr>
          <a:xfrm flipH="1">
            <a:off x="7921256" y="5231219"/>
            <a:ext cx="50681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B21C2F5-CF71-4C0A-B409-6AFDFB0B735D}"/>
              </a:ext>
            </a:extLst>
          </p:cNvPr>
          <p:cNvSpPr txBox="1"/>
          <p:nvPr/>
        </p:nvSpPr>
        <p:spPr>
          <a:xfrm flipH="1">
            <a:off x="7783032" y="5746466"/>
            <a:ext cx="69838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Tas</a:t>
            </a:r>
          </a:p>
        </p:txBody>
      </p:sp>
    </p:spTree>
    <p:extLst>
      <p:ext uri="{BB962C8B-B14F-4D97-AF65-F5344CB8AC3E}">
        <p14:creationId xmlns:p14="http://schemas.microsoft.com/office/powerpoint/2010/main" val="515730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4671" y="252595"/>
            <a:ext cx="8451330" cy="1384995"/>
          </a:xfrm>
          <a:noFill/>
          <a:ln/>
        </p:spPr>
        <p:txBody>
          <a:bodyPr wrap="squar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AU" altLang="zh-CN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Levies – shift the inflection point</a:t>
            </a:r>
            <a:br>
              <a:rPr lang="en-AU" altLang="zh-CN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br>
              <a:rPr lang="en-AU" altLang="zh-CN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endParaRPr lang="en-AU" altLang="zh-CN" dirty="0"/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1834657" y="4678849"/>
            <a:ext cx="5773893" cy="151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 flipV="1">
            <a:off x="1851311" y="2025253"/>
            <a:ext cx="0" cy="2862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 flipV="1">
            <a:off x="1869157" y="4554149"/>
            <a:ext cx="2250297" cy="428628"/>
          </a:xfrm>
          <a:prstGeom prst="line">
            <a:avLst/>
          </a:prstGeom>
          <a:noFill/>
          <a:ln w="57150">
            <a:solidFill>
              <a:srgbClr val="FF4633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4278" name="Arc 6"/>
          <p:cNvSpPr>
            <a:spLocks/>
          </p:cNvSpPr>
          <p:nvPr/>
        </p:nvSpPr>
        <p:spPr bwMode="auto">
          <a:xfrm flipV="1">
            <a:off x="4012296" y="1928802"/>
            <a:ext cx="1875248" cy="2640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4633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 sz="3000" b="1" dirty="0">
              <a:solidFill>
                <a:prstClr val="black"/>
              </a:solidFill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5135673" y="4850025"/>
            <a:ext cx="1896581" cy="2654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125" b="1" dirty="0"/>
              <a:t>Diversion rate from landfill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 rot="16200000">
            <a:off x="726409" y="2838243"/>
            <a:ext cx="1778797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600" b="1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Cost per tonne ($)</a:t>
            </a:r>
          </a:p>
          <a:p>
            <a:pPr algn="ctr">
              <a:spcBef>
                <a:spcPct val="50000"/>
              </a:spcBef>
            </a:pPr>
            <a:endParaRPr lang="en-AU" sz="1600" b="1" dirty="0">
              <a:solidFill>
                <a:srgbClr val="002D56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94700" y="2025254"/>
            <a:ext cx="1385251" cy="31315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050" dirty="0">
                <a:solidFill>
                  <a:prstClr val="black"/>
                </a:solidFill>
              </a:rPr>
              <a:t>Plastic bags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405337" y="4339835"/>
            <a:ext cx="910835" cy="214314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050" dirty="0">
                <a:solidFill>
                  <a:prstClr val="black"/>
                </a:solidFill>
              </a:rPr>
              <a:t>Fluoro tubes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405338" y="4018364"/>
            <a:ext cx="750099" cy="214314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050" dirty="0">
                <a:solidFill>
                  <a:prstClr val="black"/>
                </a:solidFill>
              </a:rPr>
              <a:t>batteries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619652" y="3612281"/>
            <a:ext cx="750099" cy="214314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050" dirty="0">
                <a:solidFill>
                  <a:prstClr val="black"/>
                </a:solidFill>
              </a:rPr>
              <a:t>Textiles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892503" y="4259192"/>
            <a:ext cx="1125149" cy="4151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1050" dirty="0">
                <a:solidFill>
                  <a:prstClr val="black"/>
                </a:solidFill>
              </a:rPr>
              <a:t>Organics- Food waste, Manure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414640" y="4993484"/>
            <a:ext cx="750099" cy="214314"/>
          </a:xfrm>
          <a:prstGeom prst="rect">
            <a:avLst/>
          </a:prstGeom>
          <a:solidFill>
            <a:srgbClr val="81BB30"/>
          </a:solidFill>
          <a:ln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1050" dirty="0">
                <a:solidFill>
                  <a:prstClr val="black"/>
                </a:solidFill>
              </a:rPr>
              <a:t>Metals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404942" y="4941023"/>
            <a:ext cx="750099" cy="214314"/>
          </a:xfrm>
          <a:prstGeom prst="rect">
            <a:avLst/>
          </a:prstGeom>
          <a:solidFill>
            <a:srgbClr val="81BB30"/>
          </a:solidFill>
          <a:ln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050" dirty="0">
                <a:solidFill>
                  <a:prstClr val="black"/>
                </a:solidFill>
              </a:rPr>
              <a:t>cardboard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494503" y="4414251"/>
            <a:ext cx="803678" cy="2321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1050" dirty="0">
                <a:solidFill>
                  <a:prstClr val="black"/>
                </a:solidFill>
              </a:rPr>
              <a:t>Concrete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693955" y="3273185"/>
            <a:ext cx="750099" cy="214314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1050" dirty="0">
                <a:solidFill>
                  <a:prstClr val="black"/>
                </a:solidFill>
              </a:rPr>
              <a:t>E waste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744403" y="3438516"/>
            <a:ext cx="651434" cy="4238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1050" dirty="0">
                <a:solidFill>
                  <a:prstClr val="black"/>
                </a:solidFill>
              </a:rPr>
              <a:t>Hard Plastics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460713" y="3631001"/>
            <a:ext cx="783890" cy="231835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050" dirty="0">
                <a:solidFill>
                  <a:prstClr val="black"/>
                </a:solidFill>
              </a:rPr>
              <a:t>Mattress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887544" y="2732480"/>
            <a:ext cx="428628" cy="206646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050" dirty="0">
                <a:solidFill>
                  <a:prstClr val="black"/>
                </a:solidFill>
              </a:rPr>
              <a:t>CD’s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538580" y="3899860"/>
            <a:ext cx="750099" cy="2678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AU" sz="1050" dirty="0">
                <a:solidFill>
                  <a:prstClr val="black"/>
                </a:solidFill>
              </a:rPr>
              <a:t>Wood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4387346" y="4018364"/>
            <a:ext cx="482207" cy="2143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050" dirty="0">
                <a:solidFill>
                  <a:prstClr val="black"/>
                </a:solidFill>
              </a:rPr>
              <a:t>Glass</a:t>
            </a:r>
          </a:p>
        </p:txBody>
      </p:sp>
      <p:sp>
        <p:nvSpPr>
          <p:cNvPr id="29" name="Oval 28"/>
          <p:cNvSpPr/>
          <p:nvPr/>
        </p:nvSpPr>
        <p:spPr>
          <a:xfrm rot="20665898">
            <a:off x="2903061" y="2892435"/>
            <a:ext cx="2189804" cy="2680484"/>
          </a:xfrm>
          <a:prstGeom prst="ellipse">
            <a:avLst/>
          </a:prstGeom>
          <a:noFill/>
          <a:ln>
            <a:gradFill>
              <a:gsLst>
                <a:gs pos="0">
                  <a:srgbClr val="FF0000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726809" y="3315297"/>
            <a:ext cx="1071570" cy="214314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050" dirty="0">
                <a:solidFill>
                  <a:prstClr val="black"/>
                </a:solidFill>
              </a:rPr>
              <a:t>Returned food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5956587" y="2353869"/>
            <a:ext cx="485775" cy="25418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050" dirty="0">
                <a:solidFill>
                  <a:prstClr val="black"/>
                </a:solidFill>
              </a:rPr>
              <a:t>Butts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1528" y="2177036"/>
            <a:ext cx="2704814" cy="606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75"/>
              </a:lnSpc>
            </a:pPr>
            <a:r>
              <a:rPr lang="en-US" sz="975" dirty="0"/>
              <a:t>High $ Value</a:t>
            </a:r>
          </a:p>
          <a:p>
            <a:pPr>
              <a:lnSpc>
                <a:spcPts val="975"/>
              </a:lnSpc>
            </a:pPr>
            <a:endParaRPr lang="en-US" sz="975" dirty="0"/>
          </a:p>
          <a:p>
            <a:pPr>
              <a:lnSpc>
                <a:spcPts val="975"/>
              </a:lnSpc>
            </a:pPr>
            <a:r>
              <a:rPr lang="en-US" sz="975" dirty="0"/>
              <a:t>Large Tonnage</a:t>
            </a:r>
          </a:p>
          <a:p>
            <a:pPr>
              <a:lnSpc>
                <a:spcPts val="975"/>
              </a:lnSpc>
            </a:pPr>
            <a:endParaRPr lang="en-US" sz="975" dirty="0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887813" y="2173523"/>
            <a:ext cx="303716" cy="180346"/>
          </a:xfrm>
          <a:prstGeom prst="rect">
            <a:avLst/>
          </a:prstGeom>
          <a:solidFill>
            <a:srgbClr val="81BB30"/>
          </a:solidFill>
          <a:ln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AU" sz="1050" dirty="0">
              <a:solidFill>
                <a:prstClr val="black"/>
              </a:solidFill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879979" y="2406305"/>
            <a:ext cx="311550" cy="175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olid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AU" sz="1050" dirty="0">
              <a:solidFill>
                <a:prstClr val="black"/>
              </a:solidFill>
            </a:endParaRPr>
          </a:p>
        </p:txBody>
      </p:sp>
      <p:sp>
        <p:nvSpPr>
          <p:cNvPr id="33" name="Line 3">
            <a:extLst>
              <a:ext uri="{FF2B5EF4-FFF2-40B4-BE49-F238E27FC236}">
                <a16:creationId xmlns:a16="http://schemas.microsoft.com/office/drawing/2014/main" id="{7EEAFAD7-96E1-46E9-AFFC-95FC20190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4096" y="3862387"/>
            <a:ext cx="5744455" cy="46742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none" w="med" len="med"/>
          </a:ln>
          <a:effectLst/>
        </p:spPr>
        <p:txBody>
          <a:bodyPr anchor="ctr"/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6" name="Line 3">
            <a:extLst>
              <a:ext uri="{FF2B5EF4-FFF2-40B4-BE49-F238E27FC236}">
                <a16:creationId xmlns:a16="http://schemas.microsoft.com/office/drawing/2014/main" id="{520F8000-FF2F-40FE-B0B7-5A7A2687C4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979" y="3198939"/>
            <a:ext cx="5668610" cy="46742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 type="none" w="med" len="med"/>
          </a:ln>
          <a:effectLst/>
        </p:spPr>
        <p:txBody>
          <a:bodyPr anchor="ctr"/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0F4EBC-3A7E-46E3-BAB1-0D6A44D984B8}"/>
              </a:ext>
            </a:extLst>
          </p:cNvPr>
          <p:cNvSpPr txBox="1"/>
          <p:nvPr/>
        </p:nvSpPr>
        <p:spPr>
          <a:xfrm>
            <a:off x="7584452" y="3725460"/>
            <a:ext cx="83219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AU" sz="1800" dirty="0">
                <a:solidFill>
                  <a:srgbClr val="FF0000"/>
                </a:solidFill>
              </a:rPr>
              <a:t>Rising </a:t>
            </a:r>
          </a:p>
          <a:p>
            <a:pPr algn="r"/>
            <a:r>
              <a:rPr lang="en-AU" sz="1800" dirty="0">
                <a:solidFill>
                  <a:srgbClr val="FF0000"/>
                </a:solidFill>
              </a:rPr>
              <a:t>levies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3F9466C-4F47-4810-9CD6-8516820860E4}"/>
              </a:ext>
            </a:extLst>
          </p:cNvPr>
          <p:cNvSpPr/>
          <p:nvPr/>
        </p:nvSpPr>
        <p:spPr>
          <a:xfrm rot="10800000">
            <a:off x="7872995" y="2910225"/>
            <a:ext cx="272567" cy="80248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3B6D68-2B78-48E6-D3C9-CD2154450E45}"/>
              </a:ext>
            </a:extLst>
          </p:cNvPr>
          <p:cNvSpPr txBox="1"/>
          <p:nvPr/>
        </p:nvSpPr>
        <p:spPr>
          <a:xfrm>
            <a:off x="960068" y="4474433"/>
            <a:ext cx="83219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AU" sz="1800" dirty="0">
                <a:solidFill>
                  <a:srgbClr val="FF0000"/>
                </a:solidFill>
              </a:rPr>
              <a:t>$0 /t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0B682A-92F0-9A55-BA99-3AB7E633CD25}"/>
              </a:ext>
            </a:extLst>
          </p:cNvPr>
          <p:cNvSpPr txBox="1"/>
          <p:nvPr/>
        </p:nvSpPr>
        <p:spPr>
          <a:xfrm>
            <a:off x="605282" y="1815703"/>
            <a:ext cx="118698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AU" sz="1800" dirty="0">
                <a:solidFill>
                  <a:srgbClr val="FF0000"/>
                </a:solidFill>
              </a:rPr>
              <a:t>$1000/t</a:t>
            </a:r>
          </a:p>
        </p:txBody>
      </p:sp>
    </p:spTree>
    <p:extLst>
      <p:ext uri="{BB962C8B-B14F-4D97-AF65-F5344CB8AC3E}">
        <p14:creationId xmlns:p14="http://schemas.microsoft.com/office/powerpoint/2010/main" val="1159775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9995A08-32C1-499B-970C-A32CC08A7FC8}"/>
              </a:ext>
            </a:extLst>
          </p:cNvPr>
          <p:cNvGraphicFramePr>
            <a:graphicFrameLocks noGrp="1"/>
          </p:cNvGraphicFramePr>
          <p:nvPr/>
        </p:nvGraphicFramePr>
        <p:xfrm>
          <a:off x="470589" y="812800"/>
          <a:ext cx="8060636" cy="4827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F03571F-C937-4D2B-9094-AB2DC7ED4DFA}"/>
              </a:ext>
            </a:extLst>
          </p:cNvPr>
          <p:cNvSpPr>
            <a:spLocks noGrp="1"/>
          </p:cNvSpPr>
          <p:nvPr/>
        </p:nvSpPr>
        <p:spPr>
          <a:xfrm>
            <a:off x="2200795" y="296807"/>
            <a:ext cx="4742409" cy="908491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0092D2"/>
                </a:solidFill>
                <a:latin typeface="Kalinga" panose="020B0502040204020203" pitchFamily="34" charset="0"/>
                <a:ea typeface="ＭＳ Ｐゴシック" charset="0"/>
                <a:cs typeface="Kalinga" panose="020B0502040204020203" pitchFamily="34" charset="0"/>
              </a:rPr>
              <a:t>Waste</a:t>
            </a:r>
            <a:r>
              <a:rPr lang="en-US" sz="3000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dirty="0">
                <a:solidFill>
                  <a:srgbClr val="0092D2"/>
                </a:solidFill>
                <a:latin typeface="Kalinga" panose="020B0502040204020203" pitchFamily="34" charset="0"/>
                <a:ea typeface="ＭＳ Ｐゴシック" charset="0"/>
                <a:cs typeface="Kalinga" panose="020B0502040204020203" pitchFamily="34" charset="0"/>
              </a:rPr>
              <a:t>generation</a:t>
            </a:r>
            <a:r>
              <a:rPr lang="en-US" sz="3000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dirty="0">
                <a:solidFill>
                  <a:srgbClr val="0092D2"/>
                </a:solidFill>
                <a:latin typeface="Kalinga" panose="020B0502040204020203" pitchFamily="34" charset="0"/>
                <a:ea typeface="ＭＳ Ｐゴシック" charset="0"/>
                <a:cs typeface="Kalinga" panose="020B0502040204020203" pitchFamily="34" charset="0"/>
              </a:rPr>
              <a:t>growth</a:t>
            </a:r>
            <a:endParaRPr lang="en-AU" sz="2800" dirty="0">
              <a:solidFill>
                <a:srgbClr val="0092D2"/>
              </a:solidFill>
              <a:latin typeface="Kalinga" panose="020B0502040204020203" pitchFamily="34" charset="0"/>
              <a:ea typeface="ＭＳ Ｐゴシック" charset="0"/>
              <a:cs typeface="Kalinga" panose="020B0502040204020203" pitchFamily="34" charset="0"/>
            </a:endParaRPr>
          </a:p>
        </p:txBody>
      </p:sp>
      <p:sp>
        <p:nvSpPr>
          <p:cNvPr id="8" name="TextBox 62">
            <a:extLst>
              <a:ext uri="{FF2B5EF4-FFF2-40B4-BE49-F238E27FC236}">
                <a16:creationId xmlns:a16="http://schemas.microsoft.com/office/drawing/2014/main" id="{F80D4D8E-6A40-40C7-B079-D0BD4202619C}"/>
              </a:ext>
            </a:extLst>
          </p:cNvPr>
          <p:cNvSpPr txBox="1"/>
          <p:nvPr/>
        </p:nvSpPr>
        <p:spPr>
          <a:xfrm>
            <a:off x="3284451" y="5783604"/>
            <a:ext cx="2432911" cy="523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4.4x population growth</a:t>
            </a:r>
          </a:p>
          <a:p>
            <a:r>
              <a:rPr lang="en-US" sz="1400" dirty="0"/>
              <a:t>0.9x economic growth</a:t>
            </a:r>
          </a:p>
        </p:txBody>
      </p:sp>
    </p:spTree>
    <p:extLst>
      <p:ext uri="{BB962C8B-B14F-4D97-AF65-F5344CB8AC3E}">
        <p14:creationId xmlns:p14="http://schemas.microsoft.com/office/powerpoint/2010/main" val="376874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ChangeArrowheads="1"/>
          </p:cNvSpPr>
          <p:nvPr/>
        </p:nvSpPr>
        <p:spPr bwMode="auto">
          <a:xfrm>
            <a:off x="597585" y="116681"/>
            <a:ext cx="7737475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2. Source</a:t>
            </a:r>
            <a:r>
              <a:rPr lang="en-US" sz="2600" dirty="0">
                <a:solidFill>
                  <a:srgbClr val="002D56"/>
                </a:solidFill>
                <a:latin typeface="Arial"/>
                <a:cs typeface="Verdana"/>
              </a:rPr>
              <a:t> </a:t>
            </a:r>
            <a:r>
              <a:rPr lang="en-US" sz="2800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separation</a:t>
            </a:r>
            <a:endParaRPr lang="en-AU" sz="2800" dirty="0">
              <a:solidFill>
                <a:srgbClr val="0092D2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933891" name="Rectangle 3"/>
          <p:cNvSpPr>
            <a:spLocks noChangeArrowheads="1"/>
          </p:cNvSpPr>
          <p:nvPr/>
        </p:nvSpPr>
        <p:spPr bwMode="auto">
          <a:xfrm>
            <a:off x="971550" y="1412875"/>
            <a:ext cx="4641850" cy="185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sz="1500" dirty="0">
                <a:solidFill>
                  <a:srgbClr val="002D56"/>
                </a:solidFill>
                <a:latin typeface="Arial"/>
              </a:rPr>
              <a:t>Get the price signals right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sz="1500" dirty="0">
                <a:solidFill>
                  <a:srgbClr val="002D56"/>
                </a:solidFill>
                <a:latin typeface="Arial"/>
              </a:rPr>
              <a:t>Educate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sz="1500" dirty="0">
                <a:solidFill>
                  <a:srgbClr val="002D56"/>
                </a:solidFill>
                <a:latin typeface="Arial"/>
              </a:rPr>
              <a:t>Drive separation for: 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D56"/>
                </a:solidFill>
                <a:latin typeface="Arial"/>
              </a:rPr>
              <a:t>Food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D56"/>
                </a:solidFill>
                <a:latin typeface="Arial"/>
              </a:rPr>
              <a:t>Cardboard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D56"/>
                </a:solidFill>
                <a:latin typeface="Arial"/>
              </a:rPr>
              <a:t>Plastics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D56"/>
                </a:solidFill>
                <a:latin typeface="Arial"/>
              </a:rPr>
              <a:t>Polystyrene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D56"/>
                </a:solidFill>
                <a:latin typeface="Arial"/>
              </a:rPr>
              <a:t>Green waste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D56"/>
                </a:solidFill>
                <a:latin typeface="Arial"/>
              </a:rPr>
              <a:t>Steel 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D56"/>
                </a:solidFill>
                <a:latin typeface="Arial"/>
              </a:rPr>
              <a:t>Aluminum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+mj-lt"/>
              <a:buAutoNum type="arabicPeriod"/>
            </a:pPr>
            <a:endParaRPr lang="en-US" sz="1500" dirty="0">
              <a:solidFill>
                <a:srgbClr val="002D56"/>
              </a:solidFill>
              <a:latin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+mj-lt"/>
              <a:buAutoNum type="arabicPeriod"/>
            </a:pPr>
            <a:endParaRPr lang="en-US" sz="1500" dirty="0">
              <a:solidFill>
                <a:srgbClr val="002D56"/>
              </a:solidFill>
              <a:latin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sz="1500" dirty="0">
                <a:solidFill>
                  <a:srgbClr val="002D56"/>
                </a:solidFill>
                <a:latin typeface="Arial"/>
              </a:rPr>
              <a:t>NSW Govt Mandate (above a size threshold)</a:t>
            </a:r>
            <a:br>
              <a:rPr lang="en-US" sz="1500" dirty="0">
                <a:solidFill>
                  <a:srgbClr val="002D56"/>
                </a:solidFill>
                <a:latin typeface="Arial"/>
              </a:rPr>
            </a:br>
            <a:r>
              <a:rPr lang="en-US" sz="1500" dirty="0">
                <a:solidFill>
                  <a:srgbClr val="002D56"/>
                </a:solidFill>
                <a:latin typeface="Arial"/>
              </a:rPr>
              <a:t>– must have a COFO collection by 2025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D56"/>
                </a:solidFill>
                <a:latin typeface="Arial"/>
              </a:rPr>
              <a:t>Supermarkets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D56"/>
                </a:solidFill>
                <a:latin typeface="Arial"/>
              </a:rPr>
              <a:t>Retail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D56"/>
                </a:solidFill>
                <a:latin typeface="Arial"/>
              </a:rPr>
              <a:t>Institutions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D56"/>
                </a:solidFill>
                <a:latin typeface="Arial"/>
              </a:rPr>
              <a:t>Food manufactures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2D56"/>
              </a:solidFill>
              <a:latin typeface="Arial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</a:pPr>
            <a:endParaRPr lang="en-US" sz="1200" dirty="0">
              <a:solidFill>
                <a:srgbClr val="002D56"/>
              </a:solidFill>
              <a:latin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en-AU" sz="1400" dirty="0">
              <a:solidFill>
                <a:srgbClr val="000000"/>
              </a:solidFill>
            </a:endParaRPr>
          </a:p>
        </p:txBody>
      </p:sp>
      <p:pic>
        <p:nvPicPr>
          <p:cNvPr id="933896" name="Picture 8" descr="BDSC_0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1792" y="1500174"/>
            <a:ext cx="1765248" cy="265794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" name="Picture 4" descr="BDSC_0035">
            <a:extLst>
              <a:ext uri="{FF2B5EF4-FFF2-40B4-BE49-F238E27FC236}">
                <a16:creationId xmlns:a16="http://schemas.microsoft.com/office/drawing/2014/main" id="{5D78159F-9C6C-0394-93DE-C05899242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0916" y="4822469"/>
            <a:ext cx="2286124" cy="1518256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4475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7" y="176878"/>
            <a:ext cx="8064000" cy="900000"/>
          </a:xfrm>
        </p:spPr>
        <p:txBody>
          <a:bodyPr/>
          <a:lstStyle/>
          <a:p>
            <a:r>
              <a:rPr lang="en-AU" sz="2800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3. Sorting infrastructure – Dirty</a:t>
            </a:r>
            <a:r>
              <a:rPr lang="en-AU" sz="2600" dirty="0"/>
              <a:t> </a:t>
            </a:r>
            <a:r>
              <a:rPr lang="en-AU" sz="2800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MRFs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16" y="718543"/>
            <a:ext cx="8064000" cy="40320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AU" dirty="0"/>
              <a:t>Only 2 in Sydney - 70kt out of 8.5 MT being landfilled; </a:t>
            </a:r>
          </a:p>
          <a:p>
            <a:pPr marL="1085850" lvl="1" indent="-342900"/>
            <a:r>
              <a:rPr lang="en-AU" dirty="0"/>
              <a:t>some C+D facilities blending C+I waste in </a:t>
            </a:r>
          </a:p>
          <a:p>
            <a:pPr marL="342900" indent="-342900">
              <a:buAutoNum type="arabicPeriod"/>
            </a:pPr>
            <a:r>
              <a:rPr lang="en-AU" dirty="0"/>
              <a:t>The reason is economics</a:t>
            </a:r>
          </a:p>
          <a:p>
            <a:pPr marL="1085850" lvl="1" indent="-342900"/>
            <a:r>
              <a:rPr lang="en-AU" dirty="0"/>
              <a:t>Cheaper to landfill mixed C+I than separate and recycle</a:t>
            </a:r>
          </a:p>
          <a:p>
            <a:pPr marL="1085850" lvl="1" indent="-342900"/>
            <a:r>
              <a:rPr lang="en-AU" dirty="0"/>
              <a:t>Contaminated by food waste and liquids</a:t>
            </a:r>
          </a:p>
          <a:p>
            <a:pPr marL="1085850" lvl="1" indent="-342900"/>
            <a:r>
              <a:rPr lang="en-AU" dirty="0"/>
              <a:t>Recoverable materials ~ 40% of stream (</a:t>
            </a:r>
            <a:r>
              <a:rPr lang="en-AU" dirty="0" err="1"/>
              <a:t>cf</a:t>
            </a:r>
            <a:r>
              <a:rPr lang="en-AU" dirty="0"/>
              <a:t> C+D at 80%)</a:t>
            </a:r>
          </a:p>
          <a:p>
            <a:pPr marL="1085850" lvl="1" indent="-342900">
              <a:buAutoNum type="arabicPeriod"/>
            </a:pPr>
            <a:endParaRPr lang="en-AU" dirty="0"/>
          </a:p>
          <a:p>
            <a:pPr marL="1085850" lvl="1" indent="-342900">
              <a:buAutoNum type="arabicPeriod"/>
            </a:pPr>
            <a:endParaRPr lang="en-AU" dirty="0"/>
          </a:p>
          <a:p>
            <a:pPr marL="1085850" lvl="1" indent="-342900">
              <a:buAutoNum type="arabicPeriod"/>
            </a:pPr>
            <a:endParaRPr lang="en-AU" dirty="0"/>
          </a:p>
          <a:p>
            <a:pPr marL="1085850" lvl="1" indent="-342900">
              <a:buAutoNum type="arabicPeriod"/>
            </a:pPr>
            <a:endParaRPr lang="en-AU" dirty="0"/>
          </a:p>
          <a:p>
            <a:pPr marL="1085850" lvl="1" indent="-342900">
              <a:buAutoNum type="arabicPeriod"/>
            </a:pPr>
            <a:endParaRPr lang="en-AU" dirty="0"/>
          </a:p>
          <a:p>
            <a:pPr marL="1085850" lvl="1" indent="-342900">
              <a:buAutoNum type="arabicPeriod"/>
            </a:pPr>
            <a:endParaRPr lang="en-AU" dirty="0"/>
          </a:p>
          <a:p>
            <a:pPr marL="1085850" lvl="1" indent="-342900">
              <a:buAutoNum type="arabicPeriod"/>
            </a:pPr>
            <a:endParaRPr lang="en-AU" dirty="0"/>
          </a:p>
          <a:p>
            <a:pPr marL="1085850" lvl="1" indent="-342900">
              <a:buAutoNum type="arabicPeriod"/>
            </a:pP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0DCE57-7F66-D250-FAD2-082D3A25CF8D}"/>
              </a:ext>
            </a:extLst>
          </p:cNvPr>
          <p:cNvSpPr/>
          <p:nvPr/>
        </p:nvSpPr>
        <p:spPr>
          <a:xfrm>
            <a:off x="2435192" y="3291840"/>
            <a:ext cx="2585987" cy="789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676D230-D505-83D1-4FAF-D4B6E279FA96}"/>
              </a:ext>
            </a:extLst>
          </p:cNvPr>
          <p:cNvSpPr/>
          <p:nvPr/>
        </p:nvSpPr>
        <p:spPr>
          <a:xfrm>
            <a:off x="2435192" y="2935705"/>
            <a:ext cx="673768" cy="356135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C31F7BE-FCD7-FAD5-5871-4E0DA0C64FAD}"/>
              </a:ext>
            </a:extLst>
          </p:cNvPr>
          <p:cNvSpPr/>
          <p:nvPr/>
        </p:nvSpPr>
        <p:spPr>
          <a:xfrm>
            <a:off x="3076876" y="2935704"/>
            <a:ext cx="673768" cy="356135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FECE5F2-515C-8C0A-543D-1114AD8D59B6}"/>
              </a:ext>
            </a:extLst>
          </p:cNvPr>
          <p:cNvSpPr/>
          <p:nvPr/>
        </p:nvSpPr>
        <p:spPr>
          <a:xfrm>
            <a:off x="3718560" y="2935703"/>
            <a:ext cx="673768" cy="356135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4C57902-E17E-2107-009C-73ED06726598}"/>
              </a:ext>
            </a:extLst>
          </p:cNvPr>
          <p:cNvSpPr/>
          <p:nvPr/>
        </p:nvSpPr>
        <p:spPr>
          <a:xfrm>
            <a:off x="4347411" y="2935701"/>
            <a:ext cx="673768" cy="356135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61E618-9C99-427E-2316-356503678325}"/>
              </a:ext>
            </a:extLst>
          </p:cNvPr>
          <p:cNvSpPr txBox="1"/>
          <p:nvPr/>
        </p:nvSpPr>
        <p:spPr>
          <a:xfrm>
            <a:off x="773113" y="3408312"/>
            <a:ext cx="114231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AU" sz="1800" dirty="0">
                <a:solidFill>
                  <a:srgbClr val="FF0000"/>
                </a:solidFill>
              </a:rPr>
              <a:t>Gate fee $300 /t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4EBD3D-801D-99DE-4AEE-7C434AA31D69}"/>
              </a:ext>
            </a:extLst>
          </p:cNvPr>
          <p:cNvSpPr txBox="1"/>
          <p:nvPr/>
        </p:nvSpPr>
        <p:spPr>
          <a:xfrm>
            <a:off x="3076876" y="3375520"/>
            <a:ext cx="114231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AU" sz="1800" dirty="0">
                <a:solidFill>
                  <a:srgbClr val="FF0000"/>
                </a:solidFill>
              </a:rPr>
              <a:t>Sorting $150 /t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46BA325-F970-84FB-F45D-11FF70A385D4}"/>
              </a:ext>
            </a:extLst>
          </p:cNvPr>
          <p:cNvSpPr/>
          <p:nvPr/>
        </p:nvSpPr>
        <p:spPr>
          <a:xfrm>
            <a:off x="1915426" y="3569894"/>
            <a:ext cx="490833" cy="3231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A7DA025-A8ED-7A72-E23D-2A3200E5DDEE}"/>
              </a:ext>
            </a:extLst>
          </p:cNvPr>
          <p:cNvSpPr/>
          <p:nvPr/>
        </p:nvSpPr>
        <p:spPr>
          <a:xfrm>
            <a:off x="5176757" y="3569894"/>
            <a:ext cx="490833" cy="3231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55E604-3ACB-6816-DA66-6F4D40A5BEE1}"/>
              </a:ext>
            </a:extLst>
          </p:cNvPr>
          <p:cNvSpPr txBox="1"/>
          <p:nvPr/>
        </p:nvSpPr>
        <p:spPr>
          <a:xfrm>
            <a:off x="5823167" y="3408312"/>
            <a:ext cx="280976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sz="1800" dirty="0">
                <a:solidFill>
                  <a:srgbClr val="FF0000"/>
                </a:solidFill>
              </a:rPr>
              <a:t>38% Sales:</a:t>
            </a:r>
          </a:p>
          <a:p>
            <a:r>
              <a:rPr lang="en-AU" sz="1800" dirty="0">
                <a:solidFill>
                  <a:srgbClr val="FF0000"/>
                </a:solidFill>
              </a:rPr>
              <a:t>Basket of goods  ~ $123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492150B-0AD2-B3E6-C87B-FACA4F404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117" y="153040"/>
            <a:ext cx="2563442" cy="21207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BF7A8F32-1675-8691-7C8E-06B746E8FA83}"/>
              </a:ext>
            </a:extLst>
          </p:cNvPr>
          <p:cNvSpPr/>
          <p:nvPr/>
        </p:nvSpPr>
        <p:spPr>
          <a:xfrm rot="5400000">
            <a:off x="4336214" y="4254244"/>
            <a:ext cx="490833" cy="3231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C09A62-6F1E-2392-8766-AFFB44C98523}"/>
              </a:ext>
            </a:extLst>
          </p:cNvPr>
          <p:cNvSpPr txBox="1"/>
          <p:nvPr/>
        </p:nvSpPr>
        <p:spPr>
          <a:xfrm>
            <a:off x="3715352" y="4661244"/>
            <a:ext cx="280976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sz="1800" dirty="0">
                <a:solidFill>
                  <a:srgbClr val="FF0000"/>
                </a:solidFill>
              </a:rPr>
              <a:t>62% Landfill: -$320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A07EA9-10EB-4A27-759C-61563F618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6" y="4415827"/>
            <a:ext cx="3275136" cy="2420753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A5B26D-080B-7B78-B5A1-13041FDAB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809" y="5030576"/>
            <a:ext cx="2800615" cy="18060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44105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ChangeArrowheads="1"/>
          </p:cNvSpPr>
          <p:nvPr/>
        </p:nvSpPr>
        <p:spPr bwMode="auto">
          <a:xfrm>
            <a:off x="539750" y="260350"/>
            <a:ext cx="32400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AU" sz="2800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C+I Dirty MRF</a:t>
            </a:r>
          </a:p>
        </p:txBody>
      </p:sp>
      <p:sp>
        <p:nvSpPr>
          <p:cNvPr id="287747" name="Rectangle 3"/>
          <p:cNvSpPr>
            <a:spLocks noChangeArrowheads="1"/>
          </p:cNvSpPr>
          <p:nvPr/>
        </p:nvSpPr>
        <p:spPr bwMode="auto">
          <a:xfrm>
            <a:off x="539750" y="1798638"/>
            <a:ext cx="773747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AU" sz="1600">
                <a:solidFill>
                  <a:srgbClr val="000000"/>
                </a:solidFill>
              </a:rPr>
              <a:t>	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AU" sz="1600">
              <a:solidFill>
                <a:srgbClr val="000000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AU" sz="1600">
              <a:solidFill>
                <a:srgbClr val="000000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AU" sz="1600">
              <a:solidFill>
                <a:srgbClr val="000000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AU" sz="1600">
              <a:solidFill>
                <a:srgbClr val="000000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AU" sz="1600">
              <a:solidFill>
                <a:srgbClr val="000000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AU" sz="1600">
              <a:solidFill>
                <a:srgbClr val="000000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AU" sz="1600">
              <a:solidFill>
                <a:srgbClr val="000000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AU" sz="1600">
              <a:solidFill>
                <a:srgbClr val="000000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AU" sz="1600">
              <a:solidFill>
                <a:srgbClr val="000000"/>
              </a:solidFill>
            </a:endParaRPr>
          </a:p>
        </p:txBody>
      </p:sp>
      <p:pic>
        <p:nvPicPr>
          <p:cNvPr id="287748" name="Picture 4" descr="materials_chullora_m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80634"/>
            <a:ext cx="3816350" cy="248761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87749" name="Picture 5" descr="materials_chullora_covey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4813"/>
            <a:ext cx="4257675" cy="319405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87750" name="Picture 6" descr="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789363"/>
            <a:ext cx="4411662" cy="209073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4021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98840"/>
            <a:ext cx="8448425" cy="90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4  EPR, CDS, Plastic packaging</a:t>
            </a:r>
          </a:p>
        </p:txBody>
      </p:sp>
      <p:sp>
        <p:nvSpPr>
          <p:cNvPr id="4" name="AutoShape 4" descr="Image result for Extended producer responsibility epr products austra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6134735" y="1447224"/>
            <a:ext cx="2859295" cy="5428858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>
              <a:lnSpc>
                <a:spcPts val="3000"/>
              </a:lnSpc>
              <a:spcBef>
                <a:spcPts val="375"/>
              </a:spcBef>
              <a:buClr>
                <a:srgbClr val="002D56"/>
              </a:buClr>
            </a:pPr>
            <a:r>
              <a:rPr lang="en-AU" sz="2000" dirty="0">
                <a:solidFill>
                  <a:schemeClr val="tx2"/>
                </a:solidFill>
                <a:latin typeface="Arial"/>
                <a:cs typeface="Verdana"/>
              </a:rPr>
              <a:t>EPR proposed List 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AU" sz="1200" dirty="0">
                <a:solidFill>
                  <a:srgbClr val="FF0000"/>
                </a:solidFill>
                <a:latin typeface="Arial"/>
                <a:cs typeface="Verdana"/>
              </a:rPr>
              <a:t>Textiles 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AU" sz="1200" dirty="0">
                <a:solidFill>
                  <a:srgbClr val="FF0000"/>
                </a:solidFill>
                <a:latin typeface="Arial"/>
                <a:cs typeface="Verdana"/>
              </a:rPr>
              <a:t>Soft plastic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AU" sz="1200" dirty="0">
                <a:solidFill>
                  <a:srgbClr val="FF0000"/>
                </a:solidFill>
                <a:latin typeface="Arial"/>
                <a:cs typeface="Verdana"/>
              </a:rPr>
              <a:t>Ag plastic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AU" sz="1200" dirty="0">
                <a:solidFill>
                  <a:srgbClr val="FF0000"/>
                </a:solidFill>
                <a:latin typeface="Arial"/>
                <a:cs typeface="Verdana"/>
              </a:rPr>
              <a:t>PVC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AU" sz="1200" dirty="0">
                <a:solidFill>
                  <a:srgbClr val="FF0000"/>
                </a:solidFill>
                <a:latin typeface="Arial"/>
                <a:cs typeface="Verdana"/>
              </a:rPr>
              <a:t>Furniture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AU" sz="1200" dirty="0">
                <a:solidFill>
                  <a:srgbClr val="FF0000"/>
                </a:solidFill>
                <a:latin typeface="Arial"/>
                <a:cs typeface="Verdana"/>
              </a:rPr>
              <a:t>Refrigerators 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AU" sz="1200" dirty="0">
                <a:solidFill>
                  <a:srgbClr val="FF0000"/>
                </a:solidFill>
                <a:latin typeface="Arial"/>
                <a:cs typeface="Verdana"/>
              </a:rPr>
              <a:t>Air conditioners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AU" sz="1200" dirty="0">
                <a:solidFill>
                  <a:srgbClr val="FF0000"/>
                </a:solidFill>
                <a:latin typeface="Arial"/>
                <a:cs typeface="Verdana"/>
              </a:rPr>
              <a:t>Bedding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AU" sz="1200" dirty="0">
                <a:solidFill>
                  <a:srgbClr val="FF0000"/>
                </a:solidFill>
                <a:latin typeface="Arial"/>
                <a:cs typeface="Verdana"/>
              </a:rPr>
              <a:t>Plant pots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AU" sz="1200" dirty="0">
                <a:solidFill>
                  <a:srgbClr val="FF0000"/>
                </a:solidFill>
                <a:latin typeface="Arial"/>
                <a:cs typeface="Verdana"/>
              </a:rPr>
              <a:t>Batteries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AU" sz="1200" dirty="0">
                <a:solidFill>
                  <a:srgbClr val="FF0000"/>
                </a:solidFill>
                <a:latin typeface="Arial"/>
                <a:cs typeface="Verdana"/>
              </a:rPr>
              <a:t>Dairy silage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AU" sz="1200" dirty="0">
                <a:solidFill>
                  <a:srgbClr val="FF0000"/>
                </a:solidFill>
                <a:latin typeface="Arial"/>
                <a:cs typeface="Verdana"/>
              </a:rPr>
              <a:t>Nappies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AU" sz="1200" dirty="0">
                <a:solidFill>
                  <a:srgbClr val="FF0000"/>
                </a:solidFill>
                <a:latin typeface="Arial"/>
                <a:cs typeface="Verdana"/>
              </a:rPr>
              <a:t>Sports equipment and shoes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AU" sz="1200" dirty="0">
                <a:solidFill>
                  <a:srgbClr val="FF0000"/>
                </a:solidFill>
                <a:latin typeface="Arial"/>
                <a:cs typeface="Verdana"/>
              </a:rPr>
              <a:t>Cosmetics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AU" sz="1200" dirty="0">
                <a:solidFill>
                  <a:srgbClr val="FF0000"/>
                </a:solidFill>
                <a:latin typeface="Arial"/>
                <a:cs typeface="Verdana"/>
              </a:rPr>
              <a:t>Cups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AU" sz="1200" dirty="0">
                <a:solidFill>
                  <a:srgbClr val="FF0000"/>
                </a:solidFill>
                <a:latin typeface="Arial"/>
                <a:cs typeface="Verdana"/>
              </a:rPr>
              <a:t>Coffee pods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AU" sz="1200" dirty="0">
                <a:solidFill>
                  <a:srgbClr val="FF0000"/>
                </a:solidFill>
                <a:latin typeface="Arial"/>
                <a:cs typeface="Verdana"/>
              </a:rPr>
              <a:t>Bikes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AU" sz="1200" dirty="0">
                <a:solidFill>
                  <a:srgbClr val="FF0000"/>
                </a:solidFill>
                <a:latin typeface="Arial"/>
                <a:cs typeface="Verdana"/>
              </a:rPr>
              <a:t>Car seats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C2491E-BD1C-4ABF-8B15-8B18F44FA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04" y="4404006"/>
            <a:ext cx="5560647" cy="245399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CF2DADD-9227-4339-9E19-D0A433EDA8D6}"/>
              </a:ext>
            </a:extLst>
          </p:cNvPr>
          <p:cNvGrpSpPr/>
          <p:nvPr/>
        </p:nvGrpSpPr>
        <p:grpSpPr>
          <a:xfrm>
            <a:off x="2825081" y="4424746"/>
            <a:ext cx="1765795" cy="798645"/>
            <a:chOff x="6223885" y="1289240"/>
            <a:chExt cx="1765795" cy="79864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B8F8BA1-22CA-4BA8-92C2-8079ADDAD7B3}"/>
                </a:ext>
              </a:extLst>
            </p:cNvPr>
            <p:cNvSpPr/>
            <p:nvPr/>
          </p:nvSpPr>
          <p:spPr>
            <a:xfrm rot="8324133">
              <a:off x="6223885" y="1697964"/>
              <a:ext cx="1265174" cy="38992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FF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7E73C0-401C-4DA8-9D4C-5B988A59CD61}"/>
                </a:ext>
              </a:extLst>
            </p:cNvPr>
            <p:cNvSpPr txBox="1"/>
            <p:nvPr/>
          </p:nvSpPr>
          <p:spPr>
            <a:xfrm>
              <a:off x="7327046" y="1289240"/>
              <a:ext cx="662634" cy="377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18%</a:t>
              </a:r>
              <a:endParaRPr lang="en-A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8B4947-5D74-465F-BD20-088B2B82E3A6}"/>
              </a:ext>
            </a:extLst>
          </p:cNvPr>
          <p:cNvGrpSpPr/>
          <p:nvPr/>
        </p:nvGrpSpPr>
        <p:grpSpPr>
          <a:xfrm>
            <a:off x="3665636" y="1981625"/>
            <a:ext cx="2368865" cy="2109908"/>
            <a:chOff x="2353865" y="1439566"/>
            <a:chExt cx="5511941" cy="411066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05652E8-586F-4748-B050-44B541C6A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421" b="2523"/>
            <a:stretch/>
          </p:blipFill>
          <p:spPr>
            <a:xfrm>
              <a:off x="2353865" y="1439566"/>
              <a:ext cx="4436269" cy="395927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3C4D7C-B44F-4E2D-A157-468161939AD7}"/>
                </a:ext>
              </a:extLst>
            </p:cNvPr>
            <p:cNvSpPr txBox="1"/>
            <p:nvPr/>
          </p:nvSpPr>
          <p:spPr>
            <a:xfrm>
              <a:off x="3175004" y="3075162"/>
              <a:ext cx="39021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7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AU" sz="2700" dirty="0">
                <a:solidFill>
                  <a:srgbClr val="00B05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7BB50A-EFFC-4CDF-9CB4-C576E1317AAC}"/>
                </a:ext>
              </a:extLst>
            </p:cNvPr>
            <p:cNvSpPr txBox="1"/>
            <p:nvPr/>
          </p:nvSpPr>
          <p:spPr>
            <a:xfrm>
              <a:off x="5685793" y="2821246"/>
              <a:ext cx="39021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7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AU" sz="2700" dirty="0">
                <a:solidFill>
                  <a:srgbClr val="00B05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E3EBE17-B9CB-47D9-841A-88B42B214B93}"/>
                </a:ext>
              </a:extLst>
            </p:cNvPr>
            <p:cNvSpPr txBox="1"/>
            <p:nvPr/>
          </p:nvSpPr>
          <p:spPr>
            <a:xfrm>
              <a:off x="5948207" y="4185738"/>
              <a:ext cx="39021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7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AU" sz="2700" dirty="0">
                <a:solidFill>
                  <a:srgbClr val="00B05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8978C35-4565-484C-A5F9-0C5B4170E3E7}"/>
                </a:ext>
              </a:extLst>
            </p:cNvPr>
            <p:cNvSpPr txBox="1"/>
            <p:nvPr/>
          </p:nvSpPr>
          <p:spPr>
            <a:xfrm>
              <a:off x="5689098" y="3780350"/>
              <a:ext cx="39021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7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AU" sz="2700" dirty="0">
                <a:solidFill>
                  <a:srgbClr val="00B05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698586-52F2-481B-8CBA-1BE1C30EB680}"/>
                </a:ext>
              </a:extLst>
            </p:cNvPr>
            <p:cNvSpPr txBox="1"/>
            <p:nvPr/>
          </p:nvSpPr>
          <p:spPr>
            <a:xfrm>
              <a:off x="4334496" y="2316715"/>
              <a:ext cx="39021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7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AU" sz="2700" dirty="0">
                <a:solidFill>
                  <a:srgbClr val="00B05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A8C70D-6FD0-473E-A9D5-92047572C0A2}"/>
                </a:ext>
              </a:extLst>
            </p:cNvPr>
            <p:cNvSpPr txBox="1"/>
            <p:nvPr/>
          </p:nvSpPr>
          <p:spPr>
            <a:xfrm>
              <a:off x="4376891" y="3419205"/>
              <a:ext cx="39021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7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AU" sz="2700" dirty="0">
                <a:solidFill>
                  <a:srgbClr val="00B050"/>
                </a:solidFill>
              </a:endParaRPr>
            </a:p>
          </p:txBody>
        </p:sp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D68303D2-ED5A-475D-A907-5D020B390A3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226497" y="4620716"/>
              <a:ext cx="1249469" cy="300930"/>
            </a:xfrm>
            <a:prstGeom prst="rect">
              <a:avLst/>
            </a:prstGeom>
            <a:noFill/>
            <a:ln/>
          </p:spPr>
          <p:txBody>
            <a:bodyPr lIns="0" tIns="0" rIns="0" bIns="0" anchor="t" anchorCtr="0">
              <a:noAutofit/>
            </a:bodyPr>
            <a:lstStyle>
              <a:lvl1pPr algn="l" defTabSz="457200" rtl="0" eaLnBrk="1" fontAlgn="base" hangingPunct="1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defRPr sz="3000" b="0" i="0" kern="1200" cap="none">
                  <a:solidFill>
                    <a:srgbClr val="002D56"/>
                  </a:solidFill>
                  <a:latin typeface="Arial"/>
                  <a:ea typeface="ＭＳ Ｐゴシック" charset="0"/>
                  <a:cs typeface="Verdana"/>
                </a:defRPr>
              </a:lvl1pPr>
              <a:lvl2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AU" sz="1200" dirty="0">
                  <a:latin typeface="Kalinga" panose="020B0502040204020203" pitchFamily="34" charset="0"/>
                  <a:cs typeface="Kalinga" panose="020B0502040204020203" pitchFamily="34" charset="0"/>
                </a:rPr>
                <a:t>2023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D6587E-3F52-454A-B132-CDE8CA1FA856}"/>
                </a:ext>
              </a:extLst>
            </p:cNvPr>
            <p:cNvSpPr txBox="1"/>
            <p:nvPr/>
          </p:nvSpPr>
          <p:spPr>
            <a:xfrm>
              <a:off x="5689097" y="4389581"/>
              <a:ext cx="39021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7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AU" sz="2700" dirty="0">
                <a:solidFill>
                  <a:srgbClr val="00B05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AEE78B-4799-4E9C-A300-7F6C6588061E}"/>
                </a:ext>
              </a:extLst>
            </p:cNvPr>
            <p:cNvSpPr txBox="1"/>
            <p:nvPr/>
          </p:nvSpPr>
          <p:spPr>
            <a:xfrm>
              <a:off x="5685792" y="5042399"/>
              <a:ext cx="39021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7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AU" sz="2700" dirty="0">
                <a:solidFill>
                  <a:srgbClr val="00B050"/>
                </a:solidFill>
              </a:endParaRPr>
            </a:p>
          </p:txBody>
        </p:sp>
        <p:sp>
          <p:nvSpPr>
            <p:cNvPr id="23" name="Rectangle 4">
              <a:extLst>
                <a:ext uri="{FF2B5EF4-FFF2-40B4-BE49-F238E27FC236}">
                  <a16:creationId xmlns:a16="http://schemas.microsoft.com/office/drawing/2014/main" id="{E1FDC7E4-C2DD-4D71-956C-80E5EF5557E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616337" y="5043320"/>
              <a:ext cx="1249469" cy="300930"/>
            </a:xfrm>
            <a:prstGeom prst="rect">
              <a:avLst/>
            </a:prstGeom>
            <a:noFill/>
            <a:ln/>
          </p:spPr>
          <p:txBody>
            <a:bodyPr lIns="0" tIns="0" rIns="0" bIns="0" anchor="t" anchorCtr="0">
              <a:noAutofit/>
            </a:bodyPr>
            <a:lstStyle>
              <a:lvl1pPr algn="l" defTabSz="457200" rtl="0" eaLnBrk="1" fontAlgn="base" hangingPunct="1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defRPr sz="3000" b="0" i="0" kern="1200" cap="none">
                  <a:solidFill>
                    <a:srgbClr val="002D56"/>
                  </a:solidFill>
                  <a:latin typeface="Arial"/>
                  <a:ea typeface="ＭＳ Ｐゴシック" charset="0"/>
                  <a:cs typeface="Verdana"/>
                </a:defRPr>
              </a:lvl1pPr>
              <a:lvl2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AU" sz="1200" dirty="0">
                  <a:latin typeface="Kalinga" panose="020B0502040204020203" pitchFamily="34" charset="0"/>
                  <a:cs typeface="Kalinga" panose="020B0502040204020203" pitchFamily="34" charset="0"/>
                </a:rPr>
                <a:t>2023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83D4BFC-0ACE-32F3-45A2-13C888B7BA19}"/>
              </a:ext>
            </a:extLst>
          </p:cNvPr>
          <p:cNvSpPr txBox="1"/>
          <p:nvPr/>
        </p:nvSpPr>
        <p:spPr>
          <a:xfrm>
            <a:off x="4540108" y="1559997"/>
            <a:ext cx="1064006" cy="433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>
              <a:lnSpc>
                <a:spcPts val="3000"/>
              </a:lnSpc>
              <a:spcBef>
                <a:spcPts val="375"/>
              </a:spcBef>
              <a:buClr>
                <a:srgbClr val="002D56"/>
              </a:buClr>
            </a:pPr>
            <a:r>
              <a:rPr lang="en-AU" sz="1800" dirty="0">
                <a:solidFill>
                  <a:schemeClr val="tx2"/>
                </a:solidFill>
                <a:latin typeface="Arial"/>
                <a:cs typeface="Verdana"/>
              </a:rPr>
              <a:t>CDS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75AC4D-4D16-1F05-D530-429C2D54A374}"/>
              </a:ext>
            </a:extLst>
          </p:cNvPr>
          <p:cNvSpPr txBox="1"/>
          <p:nvPr/>
        </p:nvSpPr>
        <p:spPr>
          <a:xfrm>
            <a:off x="-3936" y="675696"/>
            <a:ext cx="470671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dirty="0"/>
              <a:t>Current EPR is weak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AU" sz="1200" dirty="0"/>
              <a:t>CDS, Tyres and Oil making a difference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AU" sz="1200" dirty="0"/>
              <a:t>Rest are capturing a small %</a:t>
            </a:r>
          </a:p>
          <a:p>
            <a:pPr marL="1085850" lvl="1" indent="-342900">
              <a:buFont typeface="+mj-lt"/>
              <a:buAutoNum type="arabicPeriod"/>
            </a:pPr>
            <a:endParaRPr lang="en-A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Recycling and Waste Reduction Act 2020 (Federal)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Needs to be used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Made mandatory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Ban non-recyclable products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2735244-CBF5-6D96-3303-393246D32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700" y="0"/>
            <a:ext cx="1955183" cy="131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61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/>
          <a:srcRect/>
          <a:stretch/>
        </p:blipFill>
        <p:spPr>
          <a:xfrm>
            <a:off x="284875" y="3087992"/>
            <a:ext cx="964775" cy="1057868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35617" y="3100285"/>
            <a:ext cx="1054648" cy="10546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77124" y="3313729"/>
            <a:ext cx="770085" cy="7950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0000" y="587317"/>
            <a:ext cx="5215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580"/>
              </a:lnSpc>
              <a:buFont typeface="+mj-lt"/>
              <a:buAutoNum type="arabicPeriod"/>
            </a:pPr>
            <a:r>
              <a:rPr lang="en-AU" sz="1400" dirty="0">
                <a:solidFill>
                  <a:srgbClr val="002D56"/>
                </a:solidFill>
                <a:latin typeface="Arial"/>
              </a:rPr>
              <a:t>Volume based charging – weak price signal</a:t>
            </a:r>
          </a:p>
          <a:p>
            <a:pPr marL="342900" indent="-342900">
              <a:lnSpc>
                <a:spcPts val="1580"/>
              </a:lnSpc>
              <a:buFont typeface="+mj-lt"/>
              <a:buAutoNum type="arabicPeriod"/>
            </a:pPr>
            <a:endParaRPr lang="en-AU" sz="1400" dirty="0">
              <a:solidFill>
                <a:srgbClr val="002D56"/>
              </a:solidFill>
              <a:latin typeface="Arial"/>
            </a:endParaRPr>
          </a:p>
          <a:p>
            <a:pPr marL="342900" indent="-342900">
              <a:lnSpc>
                <a:spcPts val="1580"/>
              </a:lnSpc>
              <a:buFont typeface="+mj-lt"/>
              <a:buAutoNum type="arabicPeriod"/>
            </a:pPr>
            <a:r>
              <a:rPr lang="en-AU" sz="1400" dirty="0">
                <a:solidFill>
                  <a:srgbClr val="002D56"/>
                </a:solidFill>
                <a:latin typeface="Arial"/>
              </a:rPr>
              <a:t>WBB – pay for the weight in the bin:</a:t>
            </a:r>
          </a:p>
          <a:p>
            <a:pPr marL="800100" lvl="1" indent="-342900">
              <a:lnSpc>
                <a:spcPts val="1580"/>
              </a:lnSpc>
              <a:buFont typeface="+mj-lt"/>
              <a:buAutoNum type="arabicPeriod"/>
            </a:pPr>
            <a:r>
              <a:rPr lang="en-AU" sz="1400" dirty="0">
                <a:solidFill>
                  <a:srgbClr val="002D56"/>
                </a:solidFill>
                <a:latin typeface="Arial"/>
              </a:rPr>
              <a:t>more aware of the true cost</a:t>
            </a:r>
          </a:p>
          <a:p>
            <a:pPr marL="800100" lvl="1" indent="-342900">
              <a:lnSpc>
                <a:spcPts val="1580"/>
              </a:lnSpc>
              <a:buFont typeface="+mj-lt"/>
              <a:buAutoNum type="arabicPeriod"/>
            </a:pPr>
            <a:r>
              <a:rPr lang="en-AU" sz="1400" dirty="0">
                <a:solidFill>
                  <a:srgbClr val="002D56"/>
                </a:solidFill>
                <a:latin typeface="Arial"/>
              </a:rPr>
              <a:t>adjust behaviour with immediate savings</a:t>
            </a:r>
          </a:p>
          <a:p>
            <a:pPr marL="800100" lvl="1" indent="-342900">
              <a:lnSpc>
                <a:spcPts val="1580"/>
              </a:lnSpc>
              <a:buFont typeface="+mj-lt"/>
              <a:buAutoNum type="arabicPeriod"/>
            </a:pPr>
            <a:endParaRPr lang="en-AU" sz="1400" dirty="0">
              <a:solidFill>
                <a:srgbClr val="002D56"/>
              </a:solidFill>
              <a:latin typeface="Arial"/>
            </a:endParaRPr>
          </a:p>
          <a:p>
            <a:pPr marL="57150" indent="-342900">
              <a:lnSpc>
                <a:spcPts val="1580"/>
              </a:lnSpc>
              <a:buFont typeface="+mj-lt"/>
              <a:buAutoNum type="arabicPeriod"/>
            </a:pPr>
            <a:r>
              <a:rPr lang="en-AU" sz="1400" dirty="0">
                <a:solidFill>
                  <a:srgbClr val="002D56"/>
                </a:solidFill>
                <a:latin typeface="Arial"/>
              </a:rPr>
              <a:t>45% reduction in waste to landfill in UK</a:t>
            </a:r>
          </a:p>
          <a:p>
            <a:pPr marL="57150" indent="-342900">
              <a:lnSpc>
                <a:spcPts val="1580"/>
              </a:lnSpc>
              <a:buFont typeface="+mj-lt"/>
              <a:buAutoNum type="arabicPeriod"/>
            </a:pPr>
            <a:endParaRPr lang="en-AU" sz="1400" dirty="0">
              <a:solidFill>
                <a:srgbClr val="002D56"/>
              </a:solidFill>
              <a:latin typeface="Arial"/>
            </a:endParaRPr>
          </a:p>
          <a:p>
            <a:pPr marL="57150" indent="-342900">
              <a:lnSpc>
                <a:spcPts val="1580"/>
              </a:lnSpc>
              <a:buFont typeface="+mj-lt"/>
              <a:buAutoNum type="arabicPeriod"/>
            </a:pPr>
            <a:r>
              <a:rPr lang="en-AU" sz="1400" dirty="0">
                <a:solidFill>
                  <a:srgbClr val="002D56"/>
                </a:solidFill>
                <a:latin typeface="Arial"/>
              </a:rPr>
              <a:t>Most C+I is volume based billing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8669" y="3627609"/>
            <a:ext cx="33026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2D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C&amp;D is already weight based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7565" y="2870941"/>
            <a:ext cx="1725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$/m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93979" y="196341"/>
            <a:ext cx="8064000" cy="575619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5. Weight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Based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Billing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4115F-404F-BA0D-3F1F-5309AAC374BB}"/>
              </a:ext>
            </a:extLst>
          </p:cNvPr>
          <p:cNvSpPr txBox="1"/>
          <p:nvPr/>
        </p:nvSpPr>
        <p:spPr>
          <a:xfrm>
            <a:off x="284875" y="4315128"/>
            <a:ext cx="43341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2D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contractors -assume a density to determine disposal cost and to calculate the lift rate</a:t>
            </a:r>
          </a:p>
        </p:txBody>
      </p:sp>
      <p:pic>
        <p:nvPicPr>
          <p:cNvPr id="5" name="Picture 2" descr="Reasons To Have Skip Bin Hire When Moving — Grateful Adelaide Radio Station">
            <a:extLst>
              <a:ext uri="{FF2B5EF4-FFF2-40B4-BE49-F238E27FC236}">
                <a16:creationId xmlns:a16="http://schemas.microsoft.com/office/drawing/2014/main" id="{0C9415BF-CC80-3C22-2E55-8EFCE44DA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00" y="4145860"/>
            <a:ext cx="3463752" cy="259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875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290859-0356-4B61-869A-BD2453066758}"/>
              </a:ext>
            </a:extLst>
          </p:cNvPr>
          <p:cNvSpPr/>
          <p:nvPr/>
        </p:nvSpPr>
        <p:spPr>
          <a:xfrm>
            <a:off x="2304690" y="1585169"/>
            <a:ext cx="3454973" cy="1083365"/>
          </a:xfrm>
          <a:prstGeom prst="rect">
            <a:avLst/>
          </a:prstGeom>
          <a:solidFill>
            <a:srgbClr val="4F80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AA9E13F4-8232-487B-A48B-74CF346CFC87}"/>
              </a:ext>
            </a:extLst>
          </p:cNvPr>
          <p:cNvSpPr/>
          <p:nvPr/>
        </p:nvSpPr>
        <p:spPr>
          <a:xfrm rot="16200000" flipH="1">
            <a:off x="5904754" y="2041380"/>
            <a:ext cx="733663" cy="812224"/>
          </a:xfrm>
          <a:prstGeom prst="curvedUpArrow">
            <a:avLst>
              <a:gd name="adj1" fmla="val 8787"/>
              <a:gd name="adj2" fmla="val 20069"/>
              <a:gd name="adj3" fmla="val 1320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204EED-9128-4F1C-8111-F9C8C47AA25D}"/>
              </a:ext>
            </a:extLst>
          </p:cNvPr>
          <p:cNvSpPr txBox="1"/>
          <p:nvPr/>
        </p:nvSpPr>
        <p:spPr>
          <a:xfrm>
            <a:off x="108078" y="2310165"/>
            <a:ext cx="43701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endParaRPr lang="en-AU" sz="1600" b="1" dirty="0">
              <a:solidFill>
                <a:srgbClr val="002D56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AU" sz="1600" b="1" dirty="0">
              <a:solidFill>
                <a:srgbClr val="002D56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r>
              <a:rPr lang="en-AU" sz="1600" b="1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Must haves:</a:t>
            </a:r>
          </a:p>
          <a:p>
            <a:endParaRPr lang="en-AU" sz="1600" b="1" dirty="0">
              <a:solidFill>
                <a:srgbClr val="002D56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Design for reuse and recycling </a:t>
            </a:r>
            <a:r>
              <a:rPr lang="en-AU" sz="1600" b="1" dirty="0">
                <a:solidFill>
                  <a:srgbClr val="FF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rules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AU" sz="1600" b="1" dirty="0">
              <a:solidFill>
                <a:srgbClr val="002D56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Recycling labelling </a:t>
            </a:r>
            <a:r>
              <a:rPr lang="en-AU" sz="1600" b="1" dirty="0">
                <a:solidFill>
                  <a:srgbClr val="FF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rules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AU" sz="1600" b="1" dirty="0">
              <a:solidFill>
                <a:srgbClr val="002D56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Recycled content </a:t>
            </a:r>
            <a:r>
              <a:rPr lang="en-AU" sz="1600" b="1" dirty="0">
                <a:solidFill>
                  <a:srgbClr val="FF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rules</a:t>
            </a:r>
            <a:endParaRPr lang="en-AU" sz="1600" b="1" dirty="0">
              <a:solidFill>
                <a:srgbClr val="002D56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AU" sz="1600" b="1" dirty="0">
              <a:solidFill>
                <a:srgbClr val="002D56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Extended Producer Scheme </a:t>
            </a:r>
            <a:r>
              <a:rPr lang="en-AU" sz="1600" b="1" dirty="0">
                <a:solidFill>
                  <a:srgbClr val="FF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94C74A-882D-4532-BB1C-0897A5D99913}"/>
              </a:ext>
            </a:extLst>
          </p:cNvPr>
          <p:cNvSpPr txBox="1"/>
          <p:nvPr/>
        </p:nvSpPr>
        <p:spPr>
          <a:xfrm>
            <a:off x="6344289" y="1810271"/>
            <a:ext cx="397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Reuse/ Recycling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F23A3DB2-32CD-43DC-A4DB-043B6E74CF1C}"/>
              </a:ext>
            </a:extLst>
          </p:cNvPr>
          <p:cNvSpPr/>
          <p:nvPr/>
        </p:nvSpPr>
        <p:spPr>
          <a:xfrm>
            <a:off x="1456050" y="1972963"/>
            <a:ext cx="772805" cy="307777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4C41E88-4276-405B-BCBC-6F451A756E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2518" y="279403"/>
            <a:ext cx="8064500" cy="8985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017DC3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6. Circular Economy - Pragmatic steps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B7DFCC-C436-4E2D-B00F-C67D598C5EEC}"/>
              </a:ext>
            </a:extLst>
          </p:cNvPr>
          <p:cNvSpPr txBox="1"/>
          <p:nvPr/>
        </p:nvSpPr>
        <p:spPr>
          <a:xfrm>
            <a:off x="5062888" y="2893110"/>
            <a:ext cx="40811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Must haves:</a:t>
            </a:r>
          </a:p>
          <a:p>
            <a:endParaRPr lang="en-AU" sz="1600" b="1" dirty="0">
              <a:solidFill>
                <a:srgbClr val="002D56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FF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Economics</a:t>
            </a:r>
            <a:r>
              <a:rPr lang="en-AU" sz="1600" b="1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to drive recycling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AU" sz="1600" b="1" dirty="0">
              <a:solidFill>
                <a:srgbClr val="002D56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FF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Collection</a:t>
            </a:r>
            <a:r>
              <a:rPr lang="en-AU" sz="1600" b="1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systems esp. organics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AU" sz="1600" b="1" dirty="0">
              <a:solidFill>
                <a:srgbClr val="002D56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Landfill </a:t>
            </a:r>
            <a:r>
              <a:rPr lang="en-AU" sz="1600" b="1" dirty="0">
                <a:solidFill>
                  <a:srgbClr val="FF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levies and bans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AU" sz="1600" b="1" dirty="0">
              <a:solidFill>
                <a:srgbClr val="002D56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Govt procurement </a:t>
            </a:r>
            <a:r>
              <a:rPr lang="en-AU" sz="1600" b="1" dirty="0">
                <a:solidFill>
                  <a:srgbClr val="FF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rules</a:t>
            </a:r>
          </a:p>
          <a:p>
            <a:endParaRPr lang="en-AU" sz="1600" b="1" dirty="0">
              <a:solidFill>
                <a:srgbClr val="002D56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FF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Planning</a:t>
            </a:r>
            <a:r>
              <a:rPr lang="en-AU" sz="1600" b="1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for infrastructure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AU" sz="1600" b="1" dirty="0">
              <a:solidFill>
                <a:srgbClr val="002D56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FF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Supply chain </a:t>
            </a:r>
            <a:r>
              <a:rPr lang="en-AU" sz="1600" b="1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restructure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AU" sz="1600" b="1" dirty="0">
              <a:solidFill>
                <a:srgbClr val="002D56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0F790F-FF9A-4209-B772-69671CF6B2D3}"/>
              </a:ext>
            </a:extLst>
          </p:cNvPr>
          <p:cNvSpPr txBox="1"/>
          <p:nvPr/>
        </p:nvSpPr>
        <p:spPr>
          <a:xfrm>
            <a:off x="96729" y="1896013"/>
            <a:ext cx="397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Design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79D079-E02B-797D-2379-435219333C20}"/>
              </a:ext>
            </a:extLst>
          </p:cNvPr>
          <p:cNvSpPr txBox="1"/>
          <p:nvPr/>
        </p:nvSpPr>
        <p:spPr>
          <a:xfrm>
            <a:off x="2595270" y="1248722"/>
            <a:ext cx="515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17DC3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Broken at both ends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2058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4BC911F-A560-45B8-AF2D-744715894F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1" b="2523"/>
          <a:stretch/>
        </p:blipFill>
        <p:spPr>
          <a:xfrm>
            <a:off x="2444623" y="1544727"/>
            <a:ext cx="3114856" cy="2779944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D090AC-7E41-4ABC-A0BB-70A017F14021}"/>
              </a:ext>
            </a:extLst>
          </p:cNvPr>
          <p:cNvSpPr txBox="1"/>
          <p:nvPr/>
        </p:nvSpPr>
        <p:spPr>
          <a:xfrm>
            <a:off x="4389494" y="3488702"/>
            <a:ext cx="164622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140" dirty="0">
              <a:solidFill>
                <a:srgbClr val="00B050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7B2468A8-5893-4BC0-AE1E-E0217F54D4FF}"/>
              </a:ext>
            </a:extLst>
          </p:cNvPr>
          <p:cNvSpPr txBox="1">
            <a:spLocks/>
          </p:cNvSpPr>
          <p:nvPr/>
        </p:nvSpPr>
        <p:spPr>
          <a:xfrm>
            <a:off x="1322946" y="570237"/>
            <a:ext cx="6462050" cy="23184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l" defTabSz="457200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0" i="0" kern="1200" cap="none">
                <a:solidFill>
                  <a:srgbClr val="002D56"/>
                </a:solidFill>
                <a:latin typeface="Arial"/>
                <a:ea typeface="ＭＳ Ｐゴシック" charset="0"/>
                <a:cs typeface="Verdana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/>
            <a:r>
              <a:rPr lang="en-US" sz="3000" dirty="0">
                <a:solidFill>
                  <a:srgbClr val="017DC3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7. Energy from Waste</a:t>
            </a:r>
          </a:p>
          <a:p>
            <a:pPr marL="0" lvl="1"/>
            <a:endParaRPr lang="en-US" sz="1125" dirty="0">
              <a:solidFill>
                <a:schemeClr val="accent2">
                  <a:lumMod val="75000"/>
                </a:schemeClr>
              </a:solidFill>
              <a:latin typeface="Kalinga" panose="020B0502040204020203" pitchFamily="34" charset="0"/>
              <a:ea typeface="Calibri" charset="0"/>
              <a:cs typeface="Kalinga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2FDB5-622B-493C-BA22-28FAA460BAAF}"/>
              </a:ext>
            </a:extLst>
          </p:cNvPr>
          <p:cNvSpPr txBox="1"/>
          <p:nvPr/>
        </p:nvSpPr>
        <p:spPr>
          <a:xfrm>
            <a:off x="5635247" y="1803944"/>
            <a:ext cx="2583195" cy="71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13" b="1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QLD – 1</a:t>
            </a:r>
          </a:p>
          <a:p>
            <a:pPr marL="120552" indent="-120552">
              <a:buFont typeface="Arial" panose="020B0604020202020204" pitchFamily="34" charset="0"/>
              <a:buChar char="•"/>
            </a:pPr>
            <a:r>
              <a:rPr lang="en-AU" sz="1013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ResourceCo Hemmant $50m 150kt </a:t>
            </a:r>
          </a:p>
          <a:p>
            <a:endParaRPr lang="en-AU" sz="1000" strike="sngStrike" dirty="0">
              <a:solidFill>
                <a:srgbClr val="002D56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AU" sz="1000" strike="sngStrike" dirty="0">
                <a:solidFill>
                  <a:srgbClr val="CC33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Remondis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E938A8-8945-487E-B680-75DC808A88F4}"/>
              </a:ext>
            </a:extLst>
          </p:cNvPr>
          <p:cNvSpPr txBox="1"/>
          <p:nvPr/>
        </p:nvSpPr>
        <p:spPr>
          <a:xfrm>
            <a:off x="5635246" y="3160657"/>
            <a:ext cx="3114855" cy="1997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13" b="1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NSW – 3 ?</a:t>
            </a:r>
          </a:p>
          <a:p>
            <a:pPr marL="120552" indent="-120552">
              <a:buFont typeface="Arial" panose="020B0604020202020204" pitchFamily="34" charset="0"/>
              <a:buChar char="•"/>
            </a:pPr>
            <a:r>
              <a:rPr lang="en-AU" sz="1013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Reg Growth- Parkes - 400kt</a:t>
            </a:r>
          </a:p>
          <a:p>
            <a:pPr marL="120552" indent="-120552">
              <a:buFont typeface="Arial" panose="020B0604020202020204" pitchFamily="34" charset="0"/>
              <a:buChar char="•"/>
            </a:pPr>
            <a:r>
              <a:rPr lang="en-AU" sz="1013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Veolia- Woodlawn - 400kt</a:t>
            </a:r>
          </a:p>
          <a:p>
            <a:pPr marL="120552" indent="-120552">
              <a:buFont typeface="Arial" panose="020B0604020202020204" pitchFamily="34" charset="0"/>
              <a:buChar char="•"/>
            </a:pPr>
            <a:r>
              <a:rPr lang="en-AU" sz="1013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Richmond Valley - ?</a:t>
            </a:r>
          </a:p>
          <a:p>
            <a:pPr marL="120552" indent="-120552">
              <a:buFont typeface="Arial" panose="020B0604020202020204" pitchFamily="34" charset="0"/>
              <a:buChar char="•"/>
            </a:pPr>
            <a:endParaRPr lang="en-AU" sz="1013" dirty="0">
              <a:solidFill>
                <a:srgbClr val="002D56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171450" indent="-171450">
              <a:buFont typeface="+mj-lt"/>
              <a:buAutoNum type="arabicPeriod"/>
            </a:pPr>
            <a:r>
              <a:rPr lang="en-AU" sz="1050" strike="sngStrike" dirty="0">
                <a:solidFill>
                  <a:srgbClr val="CC33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TNG Sydney – Eastern Ck</a:t>
            </a:r>
          </a:p>
          <a:p>
            <a:pPr marL="171450" indent="-171450">
              <a:buFont typeface="+mj-lt"/>
              <a:buAutoNum type="arabicPeriod"/>
            </a:pPr>
            <a:r>
              <a:rPr lang="en-AU" sz="1050" strike="sngStrike" dirty="0">
                <a:solidFill>
                  <a:srgbClr val="CC33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Suez Sydney - Botany</a:t>
            </a:r>
          </a:p>
          <a:p>
            <a:pPr marL="171450" indent="-171450">
              <a:buFont typeface="+mj-lt"/>
              <a:buAutoNum type="arabicPeriod"/>
            </a:pPr>
            <a:r>
              <a:rPr lang="en-AU" sz="1050" strike="sngStrike" dirty="0">
                <a:solidFill>
                  <a:srgbClr val="CC33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Cleanaway Sydney – Eastern Ck</a:t>
            </a:r>
          </a:p>
          <a:p>
            <a:pPr marL="171450" indent="-171450">
              <a:buFont typeface="+mj-lt"/>
              <a:buAutoNum type="arabicPeriod"/>
            </a:pPr>
            <a:r>
              <a:rPr lang="en-AU" sz="1050" strike="sngStrike" dirty="0" err="1">
                <a:solidFill>
                  <a:srgbClr val="CC33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Re.Group</a:t>
            </a:r>
            <a:r>
              <a:rPr lang="en-AU" sz="1050" strike="sngStrike" dirty="0">
                <a:solidFill>
                  <a:srgbClr val="CC33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Lithgow</a:t>
            </a:r>
          </a:p>
          <a:p>
            <a:pPr marL="171450" indent="-171450">
              <a:buFont typeface="+mj-lt"/>
              <a:buAutoNum type="arabicPeriod"/>
            </a:pPr>
            <a:r>
              <a:rPr lang="en-AU" sz="1050" strike="sngStrike" dirty="0">
                <a:solidFill>
                  <a:srgbClr val="CC33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CWY </a:t>
            </a:r>
            <a:r>
              <a:rPr lang="en-AU" sz="1050" strike="sngStrike" dirty="0" err="1">
                <a:solidFill>
                  <a:srgbClr val="CC33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Greenspot</a:t>
            </a:r>
            <a:r>
              <a:rPr lang="en-AU" sz="1050" strike="sngStrike" dirty="0">
                <a:solidFill>
                  <a:srgbClr val="CC33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1050" strike="sngStrike" dirty="0" err="1">
                <a:solidFill>
                  <a:srgbClr val="CC33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Wallerawang</a:t>
            </a:r>
            <a:r>
              <a:rPr lang="en-AU" sz="1050" strike="sngStrike" dirty="0">
                <a:solidFill>
                  <a:srgbClr val="CC33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- Lithgow</a:t>
            </a:r>
          </a:p>
          <a:p>
            <a:pPr marL="171450" indent="-171450">
              <a:buFont typeface="+mj-lt"/>
              <a:buAutoNum type="arabicPeriod"/>
            </a:pPr>
            <a:r>
              <a:rPr lang="en-AU" sz="1050" strike="sngStrike" dirty="0">
                <a:solidFill>
                  <a:srgbClr val="CC33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Jerrara Goulburn</a:t>
            </a:r>
          </a:p>
          <a:p>
            <a:endParaRPr lang="en-AU" sz="1013" dirty="0">
              <a:solidFill>
                <a:srgbClr val="002D56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C4F5-0F72-4570-ADC4-2056CA9414B8}"/>
              </a:ext>
            </a:extLst>
          </p:cNvPr>
          <p:cNvSpPr txBox="1"/>
          <p:nvPr/>
        </p:nvSpPr>
        <p:spPr>
          <a:xfrm>
            <a:off x="3166712" y="4516977"/>
            <a:ext cx="2130712" cy="118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13" b="1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VIC – 4</a:t>
            </a:r>
          </a:p>
          <a:p>
            <a:pPr marL="120552" indent="-120552">
              <a:buFont typeface="Arial" panose="020B0604020202020204" pitchFamily="34" charset="0"/>
              <a:buChar char="•"/>
            </a:pPr>
            <a:r>
              <a:rPr lang="en-AU" sz="1013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Opal - 350kt</a:t>
            </a:r>
          </a:p>
          <a:p>
            <a:pPr marL="120552" indent="-120552">
              <a:buFont typeface="Arial" panose="020B0604020202020204" pitchFamily="34" charset="0"/>
              <a:buChar char="•"/>
            </a:pPr>
            <a:r>
              <a:rPr lang="en-AU" sz="1013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Sims – 150kt</a:t>
            </a:r>
          </a:p>
          <a:p>
            <a:pPr marL="120552" indent="-120552">
              <a:buFont typeface="Arial" panose="020B0604020202020204" pitchFamily="34" charset="0"/>
              <a:buChar char="•"/>
            </a:pPr>
            <a:r>
              <a:rPr lang="en-AU" sz="1013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GSWT - 150kt</a:t>
            </a:r>
          </a:p>
          <a:p>
            <a:pPr marL="120552" indent="-120552">
              <a:buFont typeface="Arial" panose="020B0604020202020204" pitchFamily="34" charset="0"/>
              <a:buChar char="•"/>
            </a:pPr>
            <a:r>
              <a:rPr lang="en-AU" sz="1013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REA – 150kt</a:t>
            </a:r>
          </a:p>
          <a:p>
            <a:pPr marL="120552" indent="-120552">
              <a:buFont typeface="Arial" panose="020B0604020202020204" pitchFamily="34" charset="0"/>
              <a:buChar char="•"/>
            </a:pPr>
            <a:endParaRPr lang="en-AU" sz="1013" dirty="0">
              <a:solidFill>
                <a:srgbClr val="002D56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r>
              <a:rPr lang="en-AU" sz="1013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1 MT CAP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67C6D3-1FD8-4730-B269-0136E0DCF108}"/>
              </a:ext>
            </a:extLst>
          </p:cNvPr>
          <p:cNvSpPr txBox="1"/>
          <p:nvPr/>
        </p:nvSpPr>
        <p:spPr>
          <a:xfrm>
            <a:off x="211756" y="2588449"/>
            <a:ext cx="2415941" cy="71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13" b="1" dirty="0">
                <a:solidFill>
                  <a:srgbClr val="00B05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WA – 2</a:t>
            </a:r>
          </a:p>
          <a:p>
            <a:pPr marL="120552" indent="-120552">
              <a:buFont typeface="Arial" panose="020B0604020202020204" pitchFamily="34" charset="0"/>
              <a:buChar char="•"/>
            </a:pPr>
            <a:r>
              <a:rPr lang="en-AU" sz="1013" dirty="0">
                <a:solidFill>
                  <a:srgbClr val="00B05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Kwinana – Veolia 400kt</a:t>
            </a:r>
          </a:p>
          <a:p>
            <a:pPr marL="120552" indent="-120552">
              <a:buFont typeface="Arial" panose="020B0604020202020204" pitchFamily="34" charset="0"/>
              <a:buChar char="•"/>
            </a:pPr>
            <a:r>
              <a:rPr lang="en-AU" sz="1013" dirty="0">
                <a:solidFill>
                  <a:srgbClr val="00B05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East Rockingham - Veolia 400kt</a:t>
            </a:r>
          </a:p>
          <a:p>
            <a:pPr marL="120552" indent="-120552">
              <a:buFont typeface="Arial" panose="020B0604020202020204" pitchFamily="34" charset="0"/>
              <a:buChar char="•"/>
            </a:pPr>
            <a:endParaRPr lang="en-AU" sz="1013" dirty="0">
              <a:solidFill>
                <a:srgbClr val="00B050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9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872" y="180013"/>
            <a:ext cx="8064000" cy="9079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500" dirty="0">
              <a:solidFill>
                <a:srgbClr val="002D56"/>
              </a:solidFill>
              <a:latin typeface="Arial  "/>
              <a:cs typeface="Arial  "/>
            </a:endParaRPr>
          </a:p>
          <a:p>
            <a:pPr lvl="0"/>
            <a:r>
              <a:rPr lang="en-GB" sz="4400" spc="89" dirty="0">
                <a:solidFill>
                  <a:srgbClr val="13538A"/>
                </a:solidFill>
                <a:latin typeface="Aileron Regular Bold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4C39B-2540-A615-4072-C35BE6730652}"/>
              </a:ext>
            </a:extLst>
          </p:cNvPr>
          <p:cNvSpPr txBox="1">
            <a:spLocks/>
          </p:cNvSpPr>
          <p:nvPr/>
        </p:nvSpPr>
        <p:spPr>
          <a:xfrm>
            <a:off x="241617" y="2969431"/>
            <a:ext cx="8064000" cy="23388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/>
              <a:t>We have no chance of hitting the C+I Targets without government action</a:t>
            </a:r>
          </a:p>
          <a:p>
            <a:r>
              <a:rPr lang="en-AU" sz="1800" dirty="0"/>
              <a:t>Any combination of these actions will accelerate reform:</a:t>
            </a:r>
          </a:p>
          <a:p>
            <a:pPr lvl="1"/>
            <a:r>
              <a:rPr lang="en-AU" sz="1400" dirty="0"/>
              <a:t>Landfill levies</a:t>
            </a:r>
          </a:p>
          <a:p>
            <a:pPr lvl="1"/>
            <a:r>
              <a:rPr lang="en-AU" sz="1400" dirty="0"/>
              <a:t>Source separation</a:t>
            </a:r>
          </a:p>
          <a:p>
            <a:pPr lvl="1"/>
            <a:r>
              <a:rPr lang="en-AU" sz="1400" dirty="0"/>
              <a:t>Sorting infrastructure</a:t>
            </a:r>
          </a:p>
          <a:p>
            <a:pPr lvl="1"/>
            <a:r>
              <a:rPr lang="en-AU" sz="1400" dirty="0"/>
              <a:t>EPR schemes</a:t>
            </a:r>
          </a:p>
          <a:p>
            <a:pPr lvl="1"/>
            <a:r>
              <a:rPr lang="en-AU" sz="1400" dirty="0"/>
              <a:t>Weight based billing</a:t>
            </a:r>
          </a:p>
          <a:p>
            <a:pPr lvl="1"/>
            <a:r>
              <a:rPr lang="en-AU" sz="1400" dirty="0"/>
              <a:t>Circular economy interventions</a:t>
            </a:r>
          </a:p>
          <a:p>
            <a:pPr lvl="1"/>
            <a:r>
              <a:rPr lang="en-AU" sz="1400" dirty="0" err="1"/>
              <a:t>Efw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717888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66553" y="6002695"/>
            <a:ext cx="6277447" cy="7968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81200" y="-27019"/>
            <a:ext cx="6962800" cy="286512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155552" y="1871798"/>
            <a:ext cx="4727552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12"/>
              </a:lnSpc>
            </a:pPr>
            <a:r>
              <a:rPr lang="en-US" sz="4400" spc="89" dirty="0">
                <a:solidFill>
                  <a:srgbClr val="13538A"/>
                </a:solidFill>
                <a:latin typeface="Aileron Regular Bold"/>
              </a:rPr>
              <a:t>Thank you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70461" y="3300050"/>
            <a:ext cx="3065116" cy="1623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9"/>
              </a:lnSpc>
            </a:pPr>
            <a:r>
              <a:rPr lang="en-US" sz="1149" dirty="0">
                <a:solidFill>
                  <a:srgbClr val="13538A"/>
                </a:solidFill>
                <a:latin typeface="Aileron Regular Bold"/>
              </a:rPr>
              <a:t>MRA Consulting Group</a:t>
            </a:r>
          </a:p>
          <a:p>
            <a:pPr>
              <a:lnSpc>
                <a:spcPts val="1609"/>
              </a:lnSpc>
            </a:pPr>
            <a:r>
              <a:rPr lang="en-US" sz="1149" dirty="0">
                <a:solidFill>
                  <a:srgbClr val="13538A"/>
                </a:solidFill>
                <a:latin typeface="Aileron Regular"/>
              </a:rPr>
              <a:t>Suite 408 Henry Lawson Building?19 Roseby Street Drummoyne NSW 2047</a:t>
            </a:r>
          </a:p>
          <a:p>
            <a:pPr>
              <a:lnSpc>
                <a:spcPts val="1609"/>
              </a:lnSpc>
            </a:pPr>
            <a:r>
              <a:rPr lang="en-US" sz="1149" dirty="0">
                <a:solidFill>
                  <a:srgbClr val="13538A"/>
                </a:solidFill>
                <a:latin typeface="Aileron Regular"/>
              </a:rPr>
              <a:t>P 02 8541 6169?</a:t>
            </a:r>
          </a:p>
          <a:p>
            <a:pPr>
              <a:lnSpc>
                <a:spcPts val="1609"/>
              </a:lnSpc>
            </a:pPr>
            <a:endParaRPr lang="en-US" sz="1149" dirty="0">
              <a:solidFill>
                <a:srgbClr val="13538A"/>
              </a:solidFill>
              <a:latin typeface="Aileron Regular"/>
            </a:endParaRPr>
          </a:p>
          <a:p>
            <a:pPr>
              <a:lnSpc>
                <a:spcPts val="1609"/>
              </a:lnSpc>
            </a:pPr>
            <a:r>
              <a:rPr lang="en-US" sz="1149" dirty="0">
                <a:solidFill>
                  <a:srgbClr val="13538A"/>
                </a:solidFill>
                <a:latin typeface="Aileron Regular"/>
              </a:rPr>
              <a:t>info@mraconsulting.com.au</a:t>
            </a:r>
          </a:p>
          <a:p>
            <a:pPr>
              <a:lnSpc>
                <a:spcPts val="1609"/>
              </a:lnSpc>
            </a:pPr>
            <a:endParaRPr lang="en-US" sz="1149" dirty="0">
              <a:solidFill>
                <a:srgbClr val="13538A"/>
              </a:solidFill>
              <a:latin typeface="Aileron Regular"/>
            </a:endParaRPr>
          </a:p>
          <a:p>
            <a:pPr>
              <a:lnSpc>
                <a:spcPts val="1609"/>
              </a:lnSpc>
            </a:pPr>
            <a:r>
              <a:rPr lang="en-US" sz="1149" dirty="0">
                <a:solidFill>
                  <a:srgbClr val="13538A"/>
                </a:solidFill>
                <a:latin typeface="Aileron Regular"/>
              </a:rPr>
              <a:t>mraconsulting.com.au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49E9E-AD50-63DE-1381-777CD67A9414}"/>
              </a:ext>
            </a:extLst>
          </p:cNvPr>
          <p:cNvSpPr txBox="1"/>
          <p:nvPr/>
        </p:nvSpPr>
        <p:spPr>
          <a:xfrm>
            <a:off x="6593306" y="3313413"/>
            <a:ext cx="2338938" cy="2244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09"/>
              </a:lnSpc>
            </a:pPr>
            <a:r>
              <a:rPr lang="en-US" sz="1149" dirty="0">
                <a:solidFill>
                  <a:srgbClr val="13538A"/>
                </a:solidFill>
                <a:latin typeface="Aileron Regular Bold"/>
              </a:rPr>
              <a:t>MRA services:</a:t>
            </a:r>
          </a:p>
          <a:p>
            <a:pPr>
              <a:lnSpc>
                <a:spcPts val="1609"/>
              </a:lnSpc>
            </a:pPr>
            <a:endParaRPr lang="en-US" sz="1149" dirty="0">
              <a:solidFill>
                <a:srgbClr val="13538A"/>
              </a:solidFill>
              <a:latin typeface="Aileron Regular Bold"/>
            </a:endParaRPr>
          </a:p>
          <a:p>
            <a:pPr marL="228600" indent="-228600">
              <a:lnSpc>
                <a:spcPts val="1609"/>
              </a:lnSpc>
              <a:buAutoNum type="arabicPeriod"/>
            </a:pPr>
            <a:r>
              <a:rPr lang="en-US" sz="1149" dirty="0">
                <a:solidFill>
                  <a:srgbClr val="13538A"/>
                </a:solidFill>
                <a:latin typeface="Aileron Regular Bold"/>
              </a:rPr>
              <a:t>Strategy</a:t>
            </a:r>
          </a:p>
          <a:p>
            <a:pPr marL="228600" indent="-228600">
              <a:lnSpc>
                <a:spcPts val="1609"/>
              </a:lnSpc>
              <a:buAutoNum type="arabicPeriod"/>
            </a:pPr>
            <a:r>
              <a:rPr lang="en-US" sz="1149" dirty="0">
                <a:solidFill>
                  <a:srgbClr val="13538A"/>
                </a:solidFill>
                <a:latin typeface="Aileron Regular Bold"/>
              </a:rPr>
              <a:t>Commercial</a:t>
            </a:r>
          </a:p>
          <a:p>
            <a:pPr marL="228600" indent="-228600">
              <a:lnSpc>
                <a:spcPts val="1609"/>
              </a:lnSpc>
              <a:buFontTx/>
              <a:buAutoNum type="arabicPeriod"/>
            </a:pPr>
            <a:r>
              <a:rPr lang="en-US" sz="1149" dirty="0">
                <a:solidFill>
                  <a:srgbClr val="13538A"/>
                </a:solidFill>
                <a:latin typeface="Aileron Regular Bold"/>
              </a:rPr>
              <a:t>Circular economy</a:t>
            </a:r>
          </a:p>
          <a:p>
            <a:pPr marL="228600" indent="-228600">
              <a:lnSpc>
                <a:spcPts val="1609"/>
              </a:lnSpc>
              <a:buAutoNum type="arabicPeriod"/>
            </a:pPr>
            <a:r>
              <a:rPr lang="en-US" sz="1149" dirty="0">
                <a:solidFill>
                  <a:srgbClr val="13538A"/>
                </a:solidFill>
                <a:latin typeface="Aileron Regular Bold"/>
              </a:rPr>
              <a:t>Planning</a:t>
            </a:r>
          </a:p>
          <a:p>
            <a:pPr marL="228600" indent="-228600">
              <a:lnSpc>
                <a:spcPts val="1609"/>
              </a:lnSpc>
              <a:buAutoNum type="arabicPeriod"/>
            </a:pPr>
            <a:r>
              <a:rPr lang="en-US" sz="1149" dirty="0">
                <a:solidFill>
                  <a:srgbClr val="13538A"/>
                </a:solidFill>
                <a:latin typeface="Aileron Regular Bold"/>
              </a:rPr>
              <a:t>Auditing</a:t>
            </a:r>
          </a:p>
          <a:p>
            <a:pPr marL="228600" indent="-228600">
              <a:lnSpc>
                <a:spcPts val="1609"/>
              </a:lnSpc>
              <a:buAutoNum type="arabicPeriod"/>
            </a:pPr>
            <a:r>
              <a:rPr lang="en-US" sz="1149" dirty="0">
                <a:solidFill>
                  <a:srgbClr val="13538A"/>
                </a:solidFill>
                <a:latin typeface="Aileron Regular Bold"/>
              </a:rPr>
              <a:t>Carbon and emissions</a:t>
            </a:r>
          </a:p>
          <a:p>
            <a:pPr marL="228600" indent="-228600">
              <a:lnSpc>
                <a:spcPts val="1609"/>
              </a:lnSpc>
              <a:buAutoNum type="arabicPeriod"/>
            </a:pPr>
            <a:r>
              <a:rPr lang="en-US" sz="1149" dirty="0">
                <a:solidFill>
                  <a:srgbClr val="13538A"/>
                </a:solidFill>
                <a:latin typeface="Aileron Regular Bold"/>
              </a:rPr>
              <a:t>Engineering</a:t>
            </a:r>
          </a:p>
          <a:p>
            <a:pPr marL="228600" indent="-228600">
              <a:lnSpc>
                <a:spcPts val="1609"/>
              </a:lnSpc>
              <a:buAutoNum type="arabicPeriod"/>
            </a:pPr>
            <a:r>
              <a:rPr lang="en-US" sz="1149" dirty="0">
                <a:solidFill>
                  <a:srgbClr val="13538A"/>
                </a:solidFill>
                <a:latin typeface="Aileron Regular Bold"/>
              </a:rPr>
              <a:t>Procurement</a:t>
            </a:r>
          </a:p>
          <a:p>
            <a:pPr marL="228600" indent="-228600">
              <a:lnSpc>
                <a:spcPts val="1609"/>
              </a:lnSpc>
              <a:buAutoNum type="arabicPeriod"/>
            </a:pPr>
            <a:r>
              <a:rPr lang="en-US" sz="1149" dirty="0">
                <a:solidFill>
                  <a:srgbClr val="13538A"/>
                </a:solidFill>
                <a:latin typeface="Aileron Regular Bold"/>
              </a:rPr>
              <a:t>Advocacy</a:t>
            </a:r>
          </a:p>
        </p:txBody>
      </p:sp>
    </p:spTree>
    <p:extLst>
      <p:ext uri="{BB962C8B-B14F-4D97-AF65-F5344CB8AC3E}">
        <p14:creationId xmlns:p14="http://schemas.microsoft.com/office/powerpoint/2010/main" val="1039727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75" y="535142"/>
            <a:ext cx="8064000" cy="900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AU" dirty="0">
                <a:solidFill>
                  <a:srgbClr val="0092D2"/>
                </a:solidFill>
                <a:latin typeface="+mn-lt"/>
              </a:rPr>
              <a:t>More</a:t>
            </a:r>
            <a:r>
              <a:rPr lang="en-AU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AU" sz="2800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waste, more</a:t>
            </a:r>
            <a:r>
              <a:rPr lang="en-AU" dirty="0">
                <a:solidFill>
                  <a:srgbClr val="0092D2"/>
                </a:solidFill>
                <a:latin typeface="+mn-lt"/>
              </a:rPr>
              <a:t> </a:t>
            </a:r>
            <a:r>
              <a:rPr lang="en-AU" sz="2800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recycling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191715" y="957561"/>
          <a:ext cx="8568827" cy="5130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062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EC19CC-7E8F-487B-B8E7-E5C1DE324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47" y="790674"/>
            <a:ext cx="6474329" cy="48320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613E9A-20F9-4054-B91A-8D9C37739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449" y="2368972"/>
            <a:ext cx="2124371" cy="151468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3EA639C-0885-44D2-827F-BB07218D28A1}"/>
              </a:ext>
            </a:extLst>
          </p:cNvPr>
          <p:cNvSpPr/>
          <p:nvPr/>
        </p:nvSpPr>
        <p:spPr>
          <a:xfrm>
            <a:off x="3459508" y="2423861"/>
            <a:ext cx="421594" cy="702454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0BC333-186E-4D60-94FE-3B6ED6308FE4}"/>
              </a:ext>
            </a:extLst>
          </p:cNvPr>
          <p:cNvSpPr/>
          <p:nvPr/>
        </p:nvSpPr>
        <p:spPr>
          <a:xfrm>
            <a:off x="404229" y="3429000"/>
            <a:ext cx="372520" cy="73005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6660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75" y="535142"/>
            <a:ext cx="8064000" cy="900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AU" sz="2800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To hit 80% diversion - Target</a:t>
            </a:r>
            <a:endParaRPr lang="en-AU" dirty="0">
              <a:solidFill>
                <a:srgbClr val="0092D2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191715" y="957561"/>
          <a:ext cx="8568827" cy="5130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C5066B-464C-4C13-AA3B-614A0DBDA898}"/>
              </a:ext>
            </a:extLst>
          </p:cNvPr>
          <p:cNvCxnSpPr>
            <a:cxnSpLocks/>
          </p:cNvCxnSpPr>
          <p:nvPr/>
        </p:nvCxnSpPr>
        <p:spPr>
          <a:xfrm>
            <a:off x="8282866" y="4456590"/>
            <a:ext cx="781235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CA87AE-6E6D-421C-BD03-E3395A4C2D5B}"/>
              </a:ext>
            </a:extLst>
          </p:cNvPr>
          <p:cNvCxnSpPr>
            <a:cxnSpLocks/>
          </p:cNvCxnSpPr>
          <p:nvPr/>
        </p:nvCxnSpPr>
        <p:spPr>
          <a:xfrm>
            <a:off x="8282866" y="2063199"/>
            <a:ext cx="781235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Arrow: Right 6">
            <a:extLst>
              <a:ext uri="{FF2B5EF4-FFF2-40B4-BE49-F238E27FC236}">
                <a16:creationId xmlns:a16="http://schemas.microsoft.com/office/drawing/2014/main" id="{E2CFB246-5079-4124-9720-9A1A915FF715}"/>
              </a:ext>
            </a:extLst>
          </p:cNvPr>
          <p:cNvSpPr/>
          <p:nvPr/>
        </p:nvSpPr>
        <p:spPr>
          <a:xfrm rot="17766507">
            <a:off x="8334853" y="2308615"/>
            <a:ext cx="635663" cy="18559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C602945-A13D-476D-ACD9-4FF462701FB6}"/>
              </a:ext>
            </a:extLst>
          </p:cNvPr>
          <p:cNvSpPr/>
          <p:nvPr/>
        </p:nvSpPr>
        <p:spPr>
          <a:xfrm rot="3475920">
            <a:off x="8483666" y="3964547"/>
            <a:ext cx="674635" cy="158691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526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A77B92F-C47F-44C5-BE91-65BED88F39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672014"/>
              </p:ext>
            </p:extLst>
          </p:nvPr>
        </p:nvGraphicFramePr>
        <p:xfrm>
          <a:off x="0" y="329609"/>
          <a:ext cx="9037674" cy="571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Left Brace 7">
            <a:extLst>
              <a:ext uri="{FF2B5EF4-FFF2-40B4-BE49-F238E27FC236}">
                <a16:creationId xmlns:a16="http://schemas.microsoft.com/office/drawing/2014/main" id="{44A4AFF5-FC60-416F-8F28-AEC2BE5AAF52}"/>
              </a:ext>
            </a:extLst>
          </p:cNvPr>
          <p:cNvSpPr/>
          <p:nvPr/>
        </p:nvSpPr>
        <p:spPr>
          <a:xfrm>
            <a:off x="4787806" y="1975295"/>
            <a:ext cx="75323" cy="868004"/>
          </a:xfrm>
          <a:custGeom>
            <a:avLst/>
            <a:gdLst>
              <a:gd name="connsiteX0" fmla="*/ 190500 w 190500"/>
              <a:gd name="connsiteY0" fmla="*/ 746270 h 746270"/>
              <a:gd name="connsiteX1" fmla="*/ 95250 w 190500"/>
              <a:gd name="connsiteY1" fmla="*/ 730396 h 746270"/>
              <a:gd name="connsiteX2" fmla="*/ 95250 w 190500"/>
              <a:gd name="connsiteY2" fmla="*/ 389009 h 746270"/>
              <a:gd name="connsiteX3" fmla="*/ 0 w 190500"/>
              <a:gd name="connsiteY3" fmla="*/ 373135 h 746270"/>
              <a:gd name="connsiteX4" fmla="*/ 95250 w 190500"/>
              <a:gd name="connsiteY4" fmla="*/ 357261 h 746270"/>
              <a:gd name="connsiteX5" fmla="*/ 95250 w 190500"/>
              <a:gd name="connsiteY5" fmla="*/ 15874 h 746270"/>
              <a:gd name="connsiteX6" fmla="*/ 190500 w 190500"/>
              <a:gd name="connsiteY6" fmla="*/ 0 h 746270"/>
              <a:gd name="connsiteX7" fmla="*/ 190500 w 190500"/>
              <a:gd name="connsiteY7" fmla="*/ 746270 h 746270"/>
              <a:gd name="connsiteX0" fmla="*/ 190500 w 190500"/>
              <a:gd name="connsiteY0" fmla="*/ 746270 h 746270"/>
              <a:gd name="connsiteX1" fmla="*/ 95250 w 190500"/>
              <a:gd name="connsiteY1" fmla="*/ 730396 h 746270"/>
              <a:gd name="connsiteX2" fmla="*/ 95250 w 190500"/>
              <a:gd name="connsiteY2" fmla="*/ 389009 h 746270"/>
              <a:gd name="connsiteX3" fmla="*/ 0 w 190500"/>
              <a:gd name="connsiteY3" fmla="*/ 373135 h 746270"/>
              <a:gd name="connsiteX4" fmla="*/ 95250 w 190500"/>
              <a:gd name="connsiteY4" fmla="*/ 357261 h 746270"/>
              <a:gd name="connsiteX5" fmla="*/ 95250 w 190500"/>
              <a:gd name="connsiteY5" fmla="*/ 15874 h 746270"/>
              <a:gd name="connsiteX6" fmla="*/ 190500 w 190500"/>
              <a:gd name="connsiteY6" fmla="*/ 0 h 746270"/>
              <a:gd name="connsiteX0" fmla="*/ 190500 w 190500"/>
              <a:gd name="connsiteY0" fmla="*/ 746270 h 746270"/>
              <a:gd name="connsiteX1" fmla="*/ 95250 w 190500"/>
              <a:gd name="connsiteY1" fmla="*/ 730396 h 746270"/>
              <a:gd name="connsiteX2" fmla="*/ 95250 w 190500"/>
              <a:gd name="connsiteY2" fmla="*/ 389009 h 746270"/>
              <a:gd name="connsiteX3" fmla="*/ 0 w 190500"/>
              <a:gd name="connsiteY3" fmla="*/ 373135 h 746270"/>
              <a:gd name="connsiteX4" fmla="*/ 95250 w 190500"/>
              <a:gd name="connsiteY4" fmla="*/ 357261 h 746270"/>
              <a:gd name="connsiteX5" fmla="*/ 95250 w 190500"/>
              <a:gd name="connsiteY5" fmla="*/ 15874 h 746270"/>
              <a:gd name="connsiteX6" fmla="*/ 190500 w 190500"/>
              <a:gd name="connsiteY6" fmla="*/ 0 h 746270"/>
              <a:gd name="connsiteX7" fmla="*/ 190500 w 190500"/>
              <a:gd name="connsiteY7" fmla="*/ 746270 h 746270"/>
              <a:gd name="connsiteX0" fmla="*/ 190500 w 190500"/>
              <a:gd name="connsiteY0" fmla="*/ 746270 h 746270"/>
              <a:gd name="connsiteX1" fmla="*/ 95250 w 190500"/>
              <a:gd name="connsiteY1" fmla="*/ 730396 h 746270"/>
              <a:gd name="connsiteX2" fmla="*/ 95250 w 190500"/>
              <a:gd name="connsiteY2" fmla="*/ 389009 h 746270"/>
              <a:gd name="connsiteX3" fmla="*/ 45243 w 190500"/>
              <a:gd name="connsiteY3" fmla="*/ 361229 h 746270"/>
              <a:gd name="connsiteX4" fmla="*/ 95250 w 190500"/>
              <a:gd name="connsiteY4" fmla="*/ 357261 h 746270"/>
              <a:gd name="connsiteX5" fmla="*/ 95250 w 190500"/>
              <a:gd name="connsiteY5" fmla="*/ 15874 h 746270"/>
              <a:gd name="connsiteX6" fmla="*/ 190500 w 190500"/>
              <a:gd name="connsiteY6" fmla="*/ 0 h 746270"/>
              <a:gd name="connsiteX0" fmla="*/ 190500 w 190500"/>
              <a:gd name="connsiteY0" fmla="*/ 746270 h 746270"/>
              <a:gd name="connsiteX1" fmla="*/ 95250 w 190500"/>
              <a:gd name="connsiteY1" fmla="*/ 730396 h 746270"/>
              <a:gd name="connsiteX2" fmla="*/ 95250 w 190500"/>
              <a:gd name="connsiteY2" fmla="*/ 389009 h 746270"/>
              <a:gd name="connsiteX3" fmla="*/ 0 w 190500"/>
              <a:gd name="connsiteY3" fmla="*/ 373135 h 746270"/>
              <a:gd name="connsiteX4" fmla="*/ 95250 w 190500"/>
              <a:gd name="connsiteY4" fmla="*/ 357261 h 746270"/>
              <a:gd name="connsiteX5" fmla="*/ 95250 w 190500"/>
              <a:gd name="connsiteY5" fmla="*/ 15874 h 746270"/>
              <a:gd name="connsiteX6" fmla="*/ 190500 w 190500"/>
              <a:gd name="connsiteY6" fmla="*/ 0 h 746270"/>
              <a:gd name="connsiteX7" fmla="*/ 190500 w 190500"/>
              <a:gd name="connsiteY7" fmla="*/ 746270 h 746270"/>
              <a:gd name="connsiteX0" fmla="*/ 190500 w 190500"/>
              <a:gd name="connsiteY0" fmla="*/ 746270 h 746270"/>
              <a:gd name="connsiteX1" fmla="*/ 95250 w 190500"/>
              <a:gd name="connsiteY1" fmla="*/ 730396 h 746270"/>
              <a:gd name="connsiteX2" fmla="*/ 95250 w 190500"/>
              <a:gd name="connsiteY2" fmla="*/ 389009 h 746270"/>
              <a:gd name="connsiteX3" fmla="*/ 97631 w 190500"/>
              <a:gd name="connsiteY3" fmla="*/ 375517 h 746270"/>
              <a:gd name="connsiteX4" fmla="*/ 95250 w 190500"/>
              <a:gd name="connsiteY4" fmla="*/ 357261 h 746270"/>
              <a:gd name="connsiteX5" fmla="*/ 95250 w 190500"/>
              <a:gd name="connsiteY5" fmla="*/ 15874 h 746270"/>
              <a:gd name="connsiteX6" fmla="*/ 190500 w 190500"/>
              <a:gd name="connsiteY6" fmla="*/ 0 h 746270"/>
              <a:gd name="connsiteX0" fmla="*/ 190500 w 190500"/>
              <a:gd name="connsiteY0" fmla="*/ 746270 h 746270"/>
              <a:gd name="connsiteX1" fmla="*/ 95250 w 190500"/>
              <a:gd name="connsiteY1" fmla="*/ 730396 h 746270"/>
              <a:gd name="connsiteX2" fmla="*/ 95250 w 190500"/>
              <a:gd name="connsiteY2" fmla="*/ 389009 h 746270"/>
              <a:gd name="connsiteX3" fmla="*/ 0 w 190500"/>
              <a:gd name="connsiteY3" fmla="*/ 373135 h 746270"/>
              <a:gd name="connsiteX4" fmla="*/ 95250 w 190500"/>
              <a:gd name="connsiteY4" fmla="*/ 357261 h 746270"/>
              <a:gd name="connsiteX5" fmla="*/ 95250 w 190500"/>
              <a:gd name="connsiteY5" fmla="*/ 15874 h 746270"/>
              <a:gd name="connsiteX6" fmla="*/ 190500 w 190500"/>
              <a:gd name="connsiteY6" fmla="*/ 0 h 746270"/>
              <a:gd name="connsiteX7" fmla="*/ 190500 w 190500"/>
              <a:gd name="connsiteY7" fmla="*/ 746270 h 746270"/>
              <a:gd name="connsiteX0" fmla="*/ 190500 w 190500"/>
              <a:gd name="connsiteY0" fmla="*/ 746270 h 746270"/>
              <a:gd name="connsiteX1" fmla="*/ 95250 w 190500"/>
              <a:gd name="connsiteY1" fmla="*/ 730396 h 746270"/>
              <a:gd name="connsiteX2" fmla="*/ 95250 w 190500"/>
              <a:gd name="connsiteY2" fmla="*/ 389009 h 746270"/>
              <a:gd name="connsiteX3" fmla="*/ 97631 w 190500"/>
              <a:gd name="connsiteY3" fmla="*/ 375517 h 746270"/>
              <a:gd name="connsiteX4" fmla="*/ 95250 w 190500"/>
              <a:gd name="connsiteY4" fmla="*/ 357261 h 746270"/>
              <a:gd name="connsiteX5" fmla="*/ 95250 w 190500"/>
              <a:gd name="connsiteY5" fmla="*/ 15874 h 746270"/>
              <a:gd name="connsiteX6" fmla="*/ 190500 w 190500"/>
              <a:gd name="connsiteY6" fmla="*/ 0 h 746270"/>
              <a:gd name="connsiteX0" fmla="*/ 100013 w 100013"/>
              <a:gd name="connsiteY0" fmla="*/ 746270 h 746270"/>
              <a:gd name="connsiteX1" fmla="*/ 4763 w 100013"/>
              <a:gd name="connsiteY1" fmla="*/ 730396 h 746270"/>
              <a:gd name="connsiteX2" fmla="*/ 4763 w 100013"/>
              <a:gd name="connsiteY2" fmla="*/ 389009 h 746270"/>
              <a:gd name="connsiteX3" fmla="*/ 0 w 100013"/>
              <a:gd name="connsiteY3" fmla="*/ 370753 h 746270"/>
              <a:gd name="connsiteX4" fmla="*/ 4763 w 100013"/>
              <a:gd name="connsiteY4" fmla="*/ 357261 h 746270"/>
              <a:gd name="connsiteX5" fmla="*/ 4763 w 100013"/>
              <a:gd name="connsiteY5" fmla="*/ 15874 h 746270"/>
              <a:gd name="connsiteX6" fmla="*/ 100013 w 100013"/>
              <a:gd name="connsiteY6" fmla="*/ 0 h 746270"/>
              <a:gd name="connsiteX7" fmla="*/ 100013 w 100013"/>
              <a:gd name="connsiteY7" fmla="*/ 746270 h 746270"/>
              <a:gd name="connsiteX0" fmla="*/ 100013 w 100013"/>
              <a:gd name="connsiteY0" fmla="*/ 746270 h 746270"/>
              <a:gd name="connsiteX1" fmla="*/ 4763 w 100013"/>
              <a:gd name="connsiteY1" fmla="*/ 730396 h 746270"/>
              <a:gd name="connsiteX2" fmla="*/ 4763 w 100013"/>
              <a:gd name="connsiteY2" fmla="*/ 389009 h 746270"/>
              <a:gd name="connsiteX3" fmla="*/ 7144 w 100013"/>
              <a:gd name="connsiteY3" fmla="*/ 375517 h 746270"/>
              <a:gd name="connsiteX4" fmla="*/ 4763 w 100013"/>
              <a:gd name="connsiteY4" fmla="*/ 357261 h 746270"/>
              <a:gd name="connsiteX5" fmla="*/ 4763 w 100013"/>
              <a:gd name="connsiteY5" fmla="*/ 15874 h 746270"/>
              <a:gd name="connsiteX6" fmla="*/ 100013 w 100013"/>
              <a:gd name="connsiteY6" fmla="*/ 0 h 746270"/>
              <a:gd name="connsiteX0" fmla="*/ 100431 w 100431"/>
              <a:gd name="connsiteY0" fmla="*/ 746270 h 746270"/>
              <a:gd name="connsiteX1" fmla="*/ 5181 w 100431"/>
              <a:gd name="connsiteY1" fmla="*/ 730396 h 746270"/>
              <a:gd name="connsiteX2" fmla="*/ 5181 w 100431"/>
              <a:gd name="connsiteY2" fmla="*/ 389009 h 746270"/>
              <a:gd name="connsiteX3" fmla="*/ 418 w 100431"/>
              <a:gd name="connsiteY3" fmla="*/ 370753 h 746270"/>
              <a:gd name="connsiteX4" fmla="*/ 5181 w 100431"/>
              <a:gd name="connsiteY4" fmla="*/ 357261 h 746270"/>
              <a:gd name="connsiteX5" fmla="*/ 5181 w 100431"/>
              <a:gd name="connsiteY5" fmla="*/ 15874 h 746270"/>
              <a:gd name="connsiteX6" fmla="*/ 100431 w 100431"/>
              <a:gd name="connsiteY6" fmla="*/ 0 h 746270"/>
              <a:gd name="connsiteX7" fmla="*/ 100431 w 100431"/>
              <a:gd name="connsiteY7" fmla="*/ 746270 h 746270"/>
              <a:gd name="connsiteX0" fmla="*/ 100431 w 100431"/>
              <a:gd name="connsiteY0" fmla="*/ 746270 h 746270"/>
              <a:gd name="connsiteX1" fmla="*/ 5181 w 100431"/>
              <a:gd name="connsiteY1" fmla="*/ 730396 h 746270"/>
              <a:gd name="connsiteX2" fmla="*/ 5181 w 100431"/>
              <a:gd name="connsiteY2" fmla="*/ 389009 h 746270"/>
              <a:gd name="connsiteX3" fmla="*/ 7562 w 100431"/>
              <a:gd name="connsiteY3" fmla="*/ 375517 h 746270"/>
              <a:gd name="connsiteX4" fmla="*/ 5181 w 100431"/>
              <a:gd name="connsiteY4" fmla="*/ 357261 h 746270"/>
              <a:gd name="connsiteX5" fmla="*/ 5181 w 100431"/>
              <a:gd name="connsiteY5" fmla="*/ 15874 h 746270"/>
              <a:gd name="connsiteX6" fmla="*/ 100431 w 100431"/>
              <a:gd name="connsiteY6" fmla="*/ 0 h 74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431" h="746270" stroke="0" extrusionOk="0">
                <a:moveTo>
                  <a:pt x="100431" y="746270"/>
                </a:moveTo>
                <a:cubicBezTo>
                  <a:pt x="47826" y="746270"/>
                  <a:pt x="5181" y="739163"/>
                  <a:pt x="5181" y="730396"/>
                </a:cubicBezTo>
                <a:lnTo>
                  <a:pt x="5181" y="389009"/>
                </a:lnTo>
                <a:cubicBezTo>
                  <a:pt x="5181" y="380242"/>
                  <a:pt x="-1746" y="373134"/>
                  <a:pt x="418" y="370753"/>
                </a:cubicBezTo>
                <a:cubicBezTo>
                  <a:pt x="2582" y="368372"/>
                  <a:pt x="5181" y="366028"/>
                  <a:pt x="5181" y="357261"/>
                </a:cubicBezTo>
                <a:lnTo>
                  <a:pt x="5181" y="15874"/>
                </a:lnTo>
                <a:cubicBezTo>
                  <a:pt x="5181" y="7107"/>
                  <a:pt x="47826" y="0"/>
                  <a:pt x="100431" y="0"/>
                </a:cubicBezTo>
                <a:lnTo>
                  <a:pt x="100431" y="746270"/>
                </a:lnTo>
                <a:close/>
              </a:path>
              <a:path w="100431" h="746270" fill="none">
                <a:moveTo>
                  <a:pt x="100431" y="746270"/>
                </a:moveTo>
                <a:cubicBezTo>
                  <a:pt x="47826" y="746270"/>
                  <a:pt x="5181" y="739163"/>
                  <a:pt x="5181" y="730396"/>
                </a:cubicBezTo>
                <a:lnTo>
                  <a:pt x="5181" y="389009"/>
                </a:lnTo>
                <a:cubicBezTo>
                  <a:pt x="5181" y="380242"/>
                  <a:pt x="12542" y="375517"/>
                  <a:pt x="7562" y="375517"/>
                </a:cubicBezTo>
                <a:cubicBezTo>
                  <a:pt x="2582" y="375517"/>
                  <a:pt x="5181" y="366028"/>
                  <a:pt x="5181" y="357261"/>
                </a:cubicBezTo>
                <a:lnTo>
                  <a:pt x="5181" y="15874"/>
                </a:lnTo>
                <a:cubicBezTo>
                  <a:pt x="5181" y="7107"/>
                  <a:pt x="47826" y="0"/>
                  <a:pt x="100431" y="0"/>
                </a:cubicBezTo>
              </a:path>
            </a:pathLst>
          </a:custGeom>
          <a:ln w="12700" cap="flat" cmpd="sng" algn="ctr">
            <a:solidFill>
              <a:srgbClr val="002D5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6ECC576-3412-4134-BAD0-65310F76C6E3}"/>
              </a:ext>
            </a:extLst>
          </p:cNvPr>
          <p:cNvSpPr/>
          <p:nvPr/>
        </p:nvSpPr>
        <p:spPr>
          <a:xfrm rot="20721113">
            <a:off x="4803505" y="2152946"/>
            <a:ext cx="3405647" cy="264031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Left Brace 7">
            <a:extLst>
              <a:ext uri="{FF2B5EF4-FFF2-40B4-BE49-F238E27FC236}">
                <a16:creationId xmlns:a16="http://schemas.microsoft.com/office/drawing/2014/main" id="{58C5A8D6-000C-40FA-AA25-97348374C642}"/>
              </a:ext>
            </a:extLst>
          </p:cNvPr>
          <p:cNvSpPr/>
          <p:nvPr/>
        </p:nvSpPr>
        <p:spPr>
          <a:xfrm>
            <a:off x="8347928" y="1832388"/>
            <a:ext cx="45719" cy="452573"/>
          </a:xfrm>
          <a:custGeom>
            <a:avLst/>
            <a:gdLst>
              <a:gd name="connsiteX0" fmla="*/ 190500 w 190500"/>
              <a:gd name="connsiteY0" fmla="*/ 746270 h 746270"/>
              <a:gd name="connsiteX1" fmla="*/ 95250 w 190500"/>
              <a:gd name="connsiteY1" fmla="*/ 730396 h 746270"/>
              <a:gd name="connsiteX2" fmla="*/ 95250 w 190500"/>
              <a:gd name="connsiteY2" fmla="*/ 389009 h 746270"/>
              <a:gd name="connsiteX3" fmla="*/ 0 w 190500"/>
              <a:gd name="connsiteY3" fmla="*/ 373135 h 746270"/>
              <a:gd name="connsiteX4" fmla="*/ 95250 w 190500"/>
              <a:gd name="connsiteY4" fmla="*/ 357261 h 746270"/>
              <a:gd name="connsiteX5" fmla="*/ 95250 w 190500"/>
              <a:gd name="connsiteY5" fmla="*/ 15874 h 746270"/>
              <a:gd name="connsiteX6" fmla="*/ 190500 w 190500"/>
              <a:gd name="connsiteY6" fmla="*/ 0 h 746270"/>
              <a:gd name="connsiteX7" fmla="*/ 190500 w 190500"/>
              <a:gd name="connsiteY7" fmla="*/ 746270 h 746270"/>
              <a:gd name="connsiteX0" fmla="*/ 190500 w 190500"/>
              <a:gd name="connsiteY0" fmla="*/ 746270 h 746270"/>
              <a:gd name="connsiteX1" fmla="*/ 95250 w 190500"/>
              <a:gd name="connsiteY1" fmla="*/ 730396 h 746270"/>
              <a:gd name="connsiteX2" fmla="*/ 95250 w 190500"/>
              <a:gd name="connsiteY2" fmla="*/ 389009 h 746270"/>
              <a:gd name="connsiteX3" fmla="*/ 0 w 190500"/>
              <a:gd name="connsiteY3" fmla="*/ 373135 h 746270"/>
              <a:gd name="connsiteX4" fmla="*/ 95250 w 190500"/>
              <a:gd name="connsiteY4" fmla="*/ 357261 h 746270"/>
              <a:gd name="connsiteX5" fmla="*/ 95250 w 190500"/>
              <a:gd name="connsiteY5" fmla="*/ 15874 h 746270"/>
              <a:gd name="connsiteX6" fmla="*/ 190500 w 190500"/>
              <a:gd name="connsiteY6" fmla="*/ 0 h 746270"/>
              <a:gd name="connsiteX0" fmla="*/ 190500 w 190500"/>
              <a:gd name="connsiteY0" fmla="*/ 746270 h 746270"/>
              <a:gd name="connsiteX1" fmla="*/ 95250 w 190500"/>
              <a:gd name="connsiteY1" fmla="*/ 730396 h 746270"/>
              <a:gd name="connsiteX2" fmla="*/ 95250 w 190500"/>
              <a:gd name="connsiteY2" fmla="*/ 389009 h 746270"/>
              <a:gd name="connsiteX3" fmla="*/ 0 w 190500"/>
              <a:gd name="connsiteY3" fmla="*/ 373135 h 746270"/>
              <a:gd name="connsiteX4" fmla="*/ 95250 w 190500"/>
              <a:gd name="connsiteY4" fmla="*/ 357261 h 746270"/>
              <a:gd name="connsiteX5" fmla="*/ 95250 w 190500"/>
              <a:gd name="connsiteY5" fmla="*/ 15874 h 746270"/>
              <a:gd name="connsiteX6" fmla="*/ 190500 w 190500"/>
              <a:gd name="connsiteY6" fmla="*/ 0 h 746270"/>
              <a:gd name="connsiteX7" fmla="*/ 190500 w 190500"/>
              <a:gd name="connsiteY7" fmla="*/ 746270 h 746270"/>
              <a:gd name="connsiteX0" fmla="*/ 190500 w 190500"/>
              <a:gd name="connsiteY0" fmla="*/ 746270 h 746270"/>
              <a:gd name="connsiteX1" fmla="*/ 95250 w 190500"/>
              <a:gd name="connsiteY1" fmla="*/ 730396 h 746270"/>
              <a:gd name="connsiteX2" fmla="*/ 95250 w 190500"/>
              <a:gd name="connsiteY2" fmla="*/ 389009 h 746270"/>
              <a:gd name="connsiteX3" fmla="*/ 45243 w 190500"/>
              <a:gd name="connsiteY3" fmla="*/ 361229 h 746270"/>
              <a:gd name="connsiteX4" fmla="*/ 95250 w 190500"/>
              <a:gd name="connsiteY4" fmla="*/ 357261 h 746270"/>
              <a:gd name="connsiteX5" fmla="*/ 95250 w 190500"/>
              <a:gd name="connsiteY5" fmla="*/ 15874 h 746270"/>
              <a:gd name="connsiteX6" fmla="*/ 190500 w 190500"/>
              <a:gd name="connsiteY6" fmla="*/ 0 h 746270"/>
              <a:gd name="connsiteX0" fmla="*/ 190500 w 190500"/>
              <a:gd name="connsiteY0" fmla="*/ 746270 h 746270"/>
              <a:gd name="connsiteX1" fmla="*/ 95250 w 190500"/>
              <a:gd name="connsiteY1" fmla="*/ 730396 h 746270"/>
              <a:gd name="connsiteX2" fmla="*/ 95250 w 190500"/>
              <a:gd name="connsiteY2" fmla="*/ 389009 h 746270"/>
              <a:gd name="connsiteX3" fmla="*/ 0 w 190500"/>
              <a:gd name="connsiteY3" fmla="*/ 373135 h 746270"/>
              <a:gd name="connsiteX4" fmla="*/ 95250 w 190500"/>
              <a:gd name="connsiteY4" fmla="*/ 357261 h 746270"/>
              <a:gd name="connsiteX5" fmla="*/ 95250 w 190500"/>
              <a:gd name="connsiteY5" fmla="*/ 15874 h 746270"/>
              <a:gd name="connsiteX6" fmla="*/ 190500 w 190500"/>
              <a:gd name="connsiteY6" fmla="*/ 0 h 746270"/>
              <a:gd name="connsiteX7" fmla="*/ 190500 w 190500"/>
              <a:gd name="connsiteY7" fmla="*/ 746270 h 746270"/>
              <a:gd name="connsiteX0" fmla="*/ 190500 w 190500"/>
              <a:gd name="connsiteY0" fmla="*/ 746270 h 746270"/>
              <a:gd name="connsiteX1" fmla="*/ 95250 w 190500"/>
              <a:gd name="connsiteY1" fmla="*/ 730396 h 746270"/>
              <a:gd name="connsiteX2" fmla="*/ 95250 w 190500"/>
              <a:gd name="connsiteY2" fmla="*/ 389009 h 746270"/>
              <a:gd name="connsiteX3" fmla="*/ 97631 w 190500"/>
              <a:gd name="connsiteY3" fmla="*/ 375517 h 746270"/>
              <a:gd name="connsiteX4" fmla="*/ 95250 w 190500"/>
              <a:gd name="connsiteY4" fmla="*/ 357261 h 746270"/>
              <a:gd name="connsiteX5" fmla="*/ 95250 w 190500"/>
              <a:gd name="connsiteY5" fmla="*/ 15874 h 746270"/>
              <a:gd name="connsiteX6" fmla="*/ 190500 w 190500"/>
              <a:gd name="connsiteY6" fmla="*/ 0 h 746270"/>
              <a:gd name="connsiteX0" fmla="*/ 190500 w 190500"/>
              <a:gd name="connsiteY0" fmla="*/ 746270 h 746270"/>
              <a:gd name="connsiteX1" fmla="*/ 95250 w 190500"/>
              <a:gd name="connsiteY1" fmla="*/ 730396 h 746270"/>
              <a:gd name="connsiteX2" fmla="*/ 95250 w 190500"/>
              <a:gd name="connsiteY2" fmla="*/ 389009 h 746270"/>
              <a:gd name="connsiteX3" fmla="*/ 0 w 190500"/>
              <a:gd name="connsiteY3" fmla="*/ 373135 h 746270"/>
              <a:gd name="connsiteX4" fmla="*/ 95250 w 190500"/>
              <a:gd name="connsiteY4" fmla="*/ 357261 h 746270"/>
              <a:gd name="connsiteX5" fmla="*/ 95250 w 190500"/>
              <a:gd name="connsiteY5" fmla="*/ 15874 h 746270"/>
              <a:gd name="connsiteX6" fmla="*/ 190500 w 190500"/>
              <a:gd name="connsiteY6" fmla="*/ 0 h 746270"/>
              <a:gd name="connsiteX7" fmla="*/ 190500 w 190500"/>
              <a:gd name="connsiteY7" fmla="*/ 746270 h 746270"/>
              <a:gd name="connsiteX0" fmla="*/ 190500 w 190500"/>
              <a:gd name="connsiteY0" fmla="*/ 746270 h 746270"/>
              <a:gd name="connsiteX1" fmla="*/ 95250 w 190500"/>
              <a:gd name="connsiteY1" fmla="*/ 730396 h 746270"/>
              <a:gd name="connsiteX2" fmla="*/ 95250 w 190500"/>
              <a:gd name="connsiteY2" fmla="*/ 389009 h 746270"/>
              <a:gd name="connsiteX3" fmla="*/ 97631 w 190500"/>
              <a:gd name="connsiteY3" fmla="*/ 375517 h 746270"/>
              <a:gd name="connsiteX4" fmla="*/ 95250 w 190500"/>
              <a:gd name="connsiteY4" fmla="*/ 357261 h 746270"/>
              <a:gd name="connsiteX5" fmla="*/ 95250 w 190500"/>
              <a:gd name="connsiteY5" fmla="*/ 15874 h 746270"/>
              <a:gd name="connsiteX6" fmla="*/ 190500 w 190500"/>
              <a:gd name="connsiteY6" fmla="*/ 0 h 746270"/>
              <a:gd name="connsiteX0" fmla="*/ 100013 w 100013"/>
              <a:gd name="connsiteY0" fmla="*/ 746270 h 746270"/>
              <a:gd name="connsiteX1" fmla="*/ 4763 w 100013"/>
              <a:gd name="connsiteY1" fmla="*/ 730396 h 746270"/>
              <a:gd name="connsiteX2" fmla="*/ 4763 w 100013"/>
              <a:gd name="connsiteY2" fmla="*/ 389009 h 746270"/>
              <a:gd name="connsiteX3" fmla="*/ 0 w 100013"/>
              <a:gd name="connsiteY3" fmla="*/ 370753 h 746270"/>
              <a:gd name="connsiteX4" fmla="*/ 4763 w 100013"/>
              <a:gd name="connsiteY4" fmla="*/ 357261 h 746270"/>
              <a:gd name="connsiteX5" fmla="*/ 4763 w 100013"/>
              <a:gd name="connsiteY5" fmla="*/ 15874 h 746270"/>
              <a:gd name="connsiteX6" fmla="*/ 100013 w 100013"/>
              <a:gd name="connsiteY6" fmla="*/ 0 h 746270"/>
              <a:gd name="connsiteX7" fmla="*/ 100013 w 100013"/>
              <a:gd name="connsiteY7" fmla="*/ 746270 h 746270"/>
              <a:gd name="connsiteX0" fmla="*/ 100013 w 100013"/>
              <a:gd name="connsiteY0" fmla="*/ 746270 h 746270"/>
              <a:gd name="connsiteX1" fmla="*/ 4763 w 100013"/>
              <a:gd name="connsiteY1" fmla="*/ 730396 h 746270"/>
              <a:gd name="connsiteX2" fmla="*/ 4763 w 100013"/>
              <a:gd name="connsiteY2" fmla="*/ 389009 h 746270"/>
              <a:gd name="connsiteX3" fmla="*/ 7144 w 100013"/>
              <a:gd name="connsiteY3" fmla="*/ 375517 h 746270"/>
              <a:gd name="connsiteX4" fmla="*/ 4763 w 100013"/>
              <a:gd name="connsiteY4" fmla="*/ 357261 h 746270"/>
              <a:gd name="connsiteX5" fmla="*/ 4763 w 100013"/>
              <a:gd name="connsiteY5" fmla="*/ 15874 h 746270"/>
              <a:gd name="connsiteX6" fmla="*/ 100013 w 100013"/>
              <a:gd name="connsiteY6" fmla="*/ 0 h 746270"/>
              <a:gd name="connsiteX0" fmla="*/ 100431 w 100431"/>
              <a:gd name="connsiteY0" fmla="*/ 746270 h 746270"/>
              <a:gd name="connsiteX1" fmla="*/ 5181 w 100431"/>
              <a:gd name="connsiteY1" fmla="*/ 730396 h 746270"/>
              <a:gd name="connsiteX2" fmla="*/ 5181 w 100431"/>
              <a:gd name="connsiteY2" fmla="*/ 389009 h 746270"/>
              <a:gd name="connsiteX3" fmla="*/ 418 w 100431"/>
              <a:gd name="connsiteY3" fmla="*/ 370753 h 746270"/>
              <a:gd name="connsiteX4" fmla="*/ 5181 w 100431"/>
              <a:gd name="connsiteY4" fmla="*/ 357261 h 746270"/>
              <a:gd name="connsiteX5" fmla="*/ 5181 w 100431"/>
              <a:gd name="connsiteY5" fmla="*/ 15874 h 746270"/>
              <a:gd name="connsiteX6" fmla="*/ 100431 w 100431"/>
              <a:gd name="connsiteY6" fmla="*/ 0 h 746270"/>
              <a:gd name="connsiteX7" fmla="*/ 100431 w 100431"/>
              <a:gd name="connsiteY7" fmla="*/ 746270 h 746270"/>
              <a:gd name="connsiteX0" fmla="*/ 100431 w 100431"/>
              <a:gd name="connsiteY0" fmla="*/ 746270 h 746270"/>
              <a:gd name="connsiteX1" fmla="*/ 5181 w 100431"/>
              <a:gd name="connsiteY1" fmla="*/ 730396 h 746270"/>
              <a:gd name="connsiteX2" fmla="*/ 5181 w 100431"/>
              <a:gd name="connsiteY2" fmla="*/ 389009 h 746270"/>
              <a:gd name="connsiteX3" fmla="*/ 7562 w 100431"/>
              <a:gd name="connsiteY3" fmla="*/ 375517 h 746270"/>
              <a:gd name="connsiteX4" fmla="*/ 5181 w 100431"/>
              <a:gd name="connsiteY4" fmla="*/ 357261 h 746270"/>
              <a:gd name="connsiteX5" fmla="*/ 5181 w 100431"/>
              <a:gd name="connsiteY5" fmla="*/ 15874 h 746270"/>
              <a:gd name="connsiteX6" fmla="*/ 100431 w 100431"/>
              <a:gd name="connsiteY6" fmla="*/ 0 h 74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431" h="746270" stroke="0" extrusionOk="0">
                <a:moveTo>
                  <a:pt x="100431" y="746270"/>
                </a:moveTo>
                <a:cubicBezTo>
                  <a:pt x="47826" y="746270"/>
                  <a:pt x="5181" y="739163"/>
                  <a:pt x="5181" y="730396"/>
                </a:cubicBezTo>
                <a:lnTo>
                  <a:pt x="5181" y="389009"/>
                </a:lnTo>
                <a:cubicBezTo>
                  <a:pt x="5181" y="380242"/>
                  <a:pt x="-1746" y="373134"/>
                  <a:pt x="418" y="370753"/>
                </a:cubicBezTo>
                <a:cubicBezTo>
                  <a:pt x="2582" y="368372"/>
                  <a:pt x="5181" y="366028"/>
                  <a:pt x="5181" y="357261"/>
                </a:cubicBezTo>
                <a:lnTo>
                  <a:pt x="5181" y="15874"/>
                </a:lnTo>
                <a:cubicBezTo>
                  <a:pt x="5181" y="7107"/>
                  <a:pt x="47826" y="0"/>
                  <a:pt x="100431" y="0"/>
                </a:cubicBezTo>
                <a:lnTo>
                  <a:pt x="100431" y="746270"/>
                </a:lnTo>
                <a:close/>
              </a:path>
              <a:path w="100431" h="746270" fill="none">
                <a:moveTo>
                  <a:pt x="100431" y="746270"/>
                </a:moveTo>
                <a:cubicBezTo>
                  <a:pt x="47826" y="746270"/>
                  <a:pt x="5181" y="739163"/>
                  <a:pt x="5181" y="730396"/>
                </a:cubicBezTo>
                <a:lnTo>
                  <a:pt x="5181" y="389009"/>
                </a:lnTo>
                <a:cubicBezTo>
                  <a:pt x="5181" y="380242"/>
                  <a:pt x="12542" y="375517"/>
                  <a:pt x="7562" y="375517"/>
                </a:cubicBezTo>
                <a:cubicBezTo>
                  <a:pt x="2582" y="375517"/>
                  <a:pt x="5181" y="366028"/>
                  <a:pt x="5181" y="357261"/>
                </a:cubicBezTo>
                <a:lnTo>
                  <a:pt x="5181" y="15874"/>
                </a:lnTo>
                <a:cubicBezTo>
                  <a:pt x="5181" y="7107"/>
                  <a:pt x="47826" y="0"/>
                  <a:pt x="100431" y="0"/>
                </a:cubicBezTo>
              </a:path>
            </a:pathLst>
          </a:custGeom>
          <a:ln w="12700" cap="flat" cmpd="sng" algn="ctr">
            <a:solidFill>
              <a:srgbClr val="002D5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085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3356975" y="6018790"/>
            <a:ext cx="377524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750" dirty="0">
                <a:solidFill>
                  <a:srgbClr val="002060"/>
                </a:solidFill>
                <a:latin typeface="+mn-lt"/>
              </a:rPr>
              <a:t>Source: ABS Year Book 2014; National Waste Report 2018</a:t>
            </a:r>
          </a:p>
          <a:p>
            <a:pPr lvl="0"/>
            <a:r>
              <a:rPr lang="en-US" sz="750" dirty="0">
                <a:solidFill>
                  <a:srgbClr val="002060"/>
                </a:solidFill>
                <a:latin typeface="+mn-lt"/>
              </a:rPr>
              <a:t>* The balance of landfilled/recycled  is waste recovered as energy, including via LFG.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AEF844-2CB2-41FB-8D02-0FE952E97FD5}"/>
              </a:ext>
            </a:extLst>
          </p:cNvPr>
          <p:cNvGrpSpPr/>
          <p:nvPr/>
        </p:nvGrpSpPr>
        <p:grpSpPr>
          <a:xfrm>
            <a:off x="669213" y="744609"/>
            <a:ext cx="8085689" cy="5196167"/>
            <a:chOff x="384544" y="541421"/>
            <a:chExt cx="8085689" cy="5196167"/>
          </a:xfrm>
        </p:grpSpPr>
        <p:grpSp>
          <p:nvGrpSpPr>
            <p:cNvPr id="2" name="Group 41"/>
            <p:cNvGrpSpPr>
              <a:grpSpLocks/>
            </p:cNvGrpSpPr>
            <p:nvPr/>
          </p:nvGrpSpPr>
          <p:grpSpPr bwMode="auto">
            <a:xfrm>
              <a:off x="2857488" y="5097077"/>
              <a:ext cx="3598059" cy="600075"/>
              <a:chOff x="1182" y="3606"/>
              <a:chExt cx="2144" cy="510"/>
            </a:xfrm>
          </p:grpSpPr>
          <p:sp>
            <p:nvSpPr>
              <p:cNvPr id="28701" name="Line 42"/>
              <p:cNvSpPr>
                <a:spLocks noChangeShapeType="1"/>
              </p:cNvSpPr>
              <p:nvPr/>
            </p:nvSpPr>
            <p:spPr bwMode="auto">
              <a:xfrm>
                <a:off x="1318" y="4110"/>
                <a:ext cx="1872" cy="0"/>
              </a:xfrm>
              <a:prstGeom prst="line">
                <a:avLst/>
              </a:prstGeom>
              <a:solidFill>
                <a:srgbClr val="002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>
                  <a:solidFill>
                    <a:schemeClr val="lt1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8702" name="Line 43"/>
              <p:cNvSpPr>
                <a:spLocks noChangeShapeType="1"/>
              </p:cNvSpPr>
              <p:nvPr/>
            </p:nvSpPr>
            <p:spPr bwMode="auto">
              <a:xfrm flipV="1">
                <a:off x="3182" y="3606"/>
                <a:ext cx="144" cy="504"/>
              </a:xfrm>
              <a:prstGeom prst="line">
                <a:avLst/>
              </a:prstGeom>
              <a:solidFill>
                <a:srgbClr val="002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>
                  <a:solidFill>
                    <a:schemeClr val="lt1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8703" name="Line 44"/>
              <p:cNvSpPr>
                <a:spLocks noChangeShapeType="1"/>
              </p:cNvSpPr>
              <p:nvPr/>
            </p:nvSpPr>
            <p:spPr bwMode="auto">
              <a:xfrm flipH="1" flipV="1">
                <a:off x="1182" y="3612"/>
                <a:ext cx="144" cy="504"/>
              </a:xfrm>
              <a:prstGeom prst="line">
                <a:avLst/>
              </a:prstGeom>
              <a:solidFill>
                <a:srgbClr val="002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>
                  <a:solidFill>
                    <a:schemeClr val="lt1"/>
                  </a:solidFill>
                  <a:ea typeface="+mn-ea"/>
                  <a:cs typeface="+mn-cs"/>
                </a:endParaRPr>
              </a:p>
            </p:txBody>
          </p:sp>
        </p:grpSp>
        <p:cxnSp>
          <p:nvCxnSpPr>
            <p:cNvPr id="8" name="Straight Connector 7"/>
            <p:cNvCxnSpPr>
              <a:cxnSpLocks/>
            </p:cNvCxnSpPr>
            <p:nvPr/>
          </p:nvCxnSpPr>
          <p:spPr>
            <a:xfrm>
              <a:off x="4338229" y="1468896"/>
              <a:ext cx="0" cy="423834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384544" y="541421"/>
              <a:ext cx="3554667" cy="5128090"/>
              <a:chOff x="918046" y="275711"/>
              <a:chExt cx="3347260" cy="5808829"/>
            </a:xfrm>
          </p:grpSpPr>
          <p:sp>
            <p:nvSpPr>
              <p:cNvPr id="24" name="Trapezoid 23"/>
              <p:cNvSpPr/>
              <p:nvPr/>
            </p:nvSpPr>
            <p:spPr>
              <a:xfrm rot="10800000">
                <a:off x="1334986" y="663803"/>
                <a:ext cx="1327804" cy="4542628"/>
              </a:xfrm>
              <a:prstGeom prst="trapezoid">
                <a:avLst/>
              </a:prstGeom>
              <a:solidFill>
                <a:srgbClr val="002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28696" name="Text Box 46"/>
              <p:cNvSpPr txBox="1">
                <a:spLocks noChangeArrowheads="1"/>
              </p:cNvSpPr>
              <p:nvPr/>
            </p:nvSpPr>
            <p:spPr bwMode="auto">
              <a:xfrm>
                <a:off x="1045691" y="959769"/>
                <a:ext cx="1903235" cy="503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AU" dirty="0">
                    <a:solidFill>
                      <a:schemeClr val="lt1"/>
                    </a:solidFill>
                    <a:latin typeface="+mn-lt"/>
                    <a:ea typeface="+mn-ea"/>
                    <a:cs typeface="Kalinga" panose="020B0502040204020203" pitchFamily="34" charset="0"/>
                  </a:rPr>
                  <a:t>Generation</a:t>
                </a:r>
              </a:p>
              <a:p>
                <a:pPr algn="ctr"/>
                <a:r>
                  <a:rPr lang="en-AU" dirty="0">
                    <a:solidFill>
                      <a:schemeClr val="lt1"/>
                    </a:solidFill>
                    <a:latin typeface="+mn-lt"/>
                    <a:ea typeface="+mn-ea"/>
                    <a:cs typeface="Kalinga" panose="020B0502040204020203" pitchFamily="34" charset="0"/>
                  </a:rPr>
                  <a:t>22.7 Mt</a:t>
                </a:r>
              </a:p>
            </p:txBody>
          </p:sp>
          <p:sp>
            <p:nvSpPr>
              <p:cNvPr id="28697" name="Rectangle 47"/>
              <p:cNvSpPr>
                <a:spLocks noChangeArrowheads="1"/>
              </p:cNvSpPr>
              <p:nvPr/>
            </p:nvSpPr>
            <p:spPr bwMode="auto">
              <a:xfrm>
                <a:off x="918046" y="5631317"/>
                <a:ext cx="2158524" cy="45322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AU" sz="2000" dirty="0">
                    <a:solidFill>
                      <a:srgbClr val="002D56"/>
                    </a:solidFill>
                    <a:latin typeface="+mn-lt"/>
                    <a:cs typeface="Kalinga" panose="020B0502040204020203" pitchFamily="34" charset="0"/>
                  </a:rPr>
                  <a:t>21.2 Mt Landfill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293765" y="275711"/>
                <a:ext cx="1413152" cy="418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dirty="0">
                    <a:solidFill>
                      <a:srgbClr val="002D56"/>
                    </a:solidFill>
                    <a:latin typeface="+mn-lt"/>
                    <a:cs typeface="Kalinga" panose="020B0502040204020203" pitchFamily="34" charset="0"/>
                  </a:rPr>
                  <a:t>1996</a:t>
                </a:r>
              </a:p>
            </p:txBody>
          </p:sp>
          <p:sp>
            <p:nvSpPr>
              <p:cNvPr id="54" name="Right Arrow 53"/>
              <p:cNvSpPr/>
              <p:nvPr/>
            </p:nvSpPr>
            <p:spPr>
              <a:xfrm>
                <a:off x="1965547" y="2590155"/>
                <a:ext cx="2299759" cy="691192"/>
              </a:xfrm>
              <a:prstGeom prst="rightArrow">
                <a:avLst/>
              </a:prstGeom>
              <a:solidFill>
                <a:srgbClr val="002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62" name="Right Arrow 61"/>
              <p:cNvSpPr/>
              <p:nvPr/>
            </p:nvSpPr>
            <p:spPr>
              <a:xfrm rot="5400000">
                <a:off x="1616695" y="4536193"/>
                <a:ext cx="761227" cy="1406537"/>
              </a:xfrm>
              <a:prstGeom prst="rightArrow">
                <a:avLst/>
              </a:prstGeom>
              <a:solidFill>
                <a:srgbClr val="002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35" name="Text Box 46"/>
              <p:cNvSpPr txBox="1">
                <a:spLocks noChangeArrowheads="1"/>
              </p:cNvSpPr>
              <p:nvPr/>
            </p:nvSpPr>
            <p:spPr bwMode="auto">
              <a:xfrm>
                <a:off x="2234579" y="2751654"/>
                <a:ext cx="1903235" cy="3177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AU" dirty="0">
                    <a:solidFill>
                      <a:schemeClr val="lt1"/>
                    </a:solidFill>
                    <a:latin typeface="+mn-lt"/>
                    <a:ea typeface="+mn-ea"/>
                    <a:cs typeface="Kalinga" panose="020B0502040204020203" pitchFamily="34" charset="0"/>
                  </a:rPr>
                  <a:t>Recycling  1.5 Mt</a:t>
                </a:r>
              </a:p>
            </p:txBody>
          </p:sp>
          <p:sp>
            <p:nvSpPr>
              <p:cNvPr id="47" name="Right Bracket 46"/>
              <p:cNvSpPr/>
              <p:nvPr/>
            </p:nvSpPr>
            <p:spPr>
              <a:xfrm rot="5400000">
                <a:off x="1880589" y="4937086"/>
                <a:ext cx="260635" cy="1930431"/>
              </a:xfrm>
              <a:prstGeom prst="rightBracket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70" name="Text Box 46"/>
            <p:cNvSpPr txBox="1">
              <a:spLocks noChangeArrowheads="1"/>
            </p:cNvSpPr>
            <p:nvPr/>
          </p:nvSpPr>
          <p:spPr bwMode="auto">
            <a:xfrm>
              <a:off x="6066398" y="2953405"/>
              <a:ext cx="1427426" cy="37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AU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Recovery  1.5 Mt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F7A63B-16FA-634A-89B9-FDE6CB63891E}"/>
                </a:ext>
              </a:extLst>
            </p:cNvPr>
            <p:cNvGrpSpPr/>
            <p:nvPr/>
          </p:nvGrpSpPr>
          <p:grpSpPr>
            <a:xfrm>
              <a:off x="4597092" y="541422"/>
              <a:ext cx="3873141" cy="5196166"/>
              <a:chOff x="4597092" y="1329652"/>
              <a:chExt cx="3342879" cy="4407631"/>
            </a:xfrm>
          </p:grpSpPr>
          <p:sp>
            <p:nvSpPr>
              <p:cNvPr id="49" name="Trapezoid 48">
                <a:extLst>
                  <a:ext uri="{FF2B5EF4-FFF2-40B4-BE49-F238E27FC236}">
                    <a16:creationId xmlns:a16="http://schemas.microsoft.com/office/drawing/2014/main" id="{C84F9B7A-5D64-6E49-9A76-7243E2E8514C}"/>
                  </a:ext>
                </a:extLst>
              </p:cNvPr>
              <p:cNvSpPr/>
              <p:nvPr/>
            </p:nvSpPr>
            <p:spPr>
              <a:xfrm rot="10800000">
                <a:off x="4597092" y="1651084"/>
                <a:ext cx="2230491" cy="3560519"/>
              </a:xfrm>
              <a:prstGeom prst="trapezoid">
                <a:avLst>
                  <a:gd name="adj" fmla="val 39411"/>
                </a:avLst>
              </a:prstGeom>
              <a:solidFill>
                <a:srgbClr val="002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4764331" y="1329652"/>
                <a:ext cx="3175640" cy="4407631"/>
                <a:chOff x="5108489" y="344114"/>
                <a:chExt cx="4234186" cy="5876843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5108489" y="344114"/>
                  <a:ext cx="4234186" cy="5876843"/>
                  <a:chOff x="1098754" y="343311"/>
                  <a:chExt cx="3682851" cy="5876843"/>
                </a:xfrm>
              </p:grpSpPr>
              <p:sp>
                <p:nvSpPr>
                  <p:cNvPr id="75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7932" y="1023076"/>
                    <a:ext cx="1903235" cy="4378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AU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Kalinga" panose="020B0502040204020203" pitchFamily="34" charset="0"/>
                      </a:rPr>
                      <a:t>Generation</a:t>
                    </a:r>
                  </a:p>
                  <a:p>
                    <a:pPr algn="ctr"/>
                    <a:r>
                      <a:rPr lang="en-AU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Kalinga" panose="020B0502040204020203" pitchFamily="34" charset="0"/>
                      </a:rPr>
                      <a:t>64 Mt</a:t>
                    </a:r>
                  </a:p>
                </p:txBody>
              </p:sp>
              <p:sp>
                <p:nvSpPr>
                  <p:cNvPr id="76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1098754" y="5767631"/>
                    <a:ext cx="2341587" cy="45252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AU" sz="2000" dirty="0">
                        <a:solidFill>
                          <a:srgbClr val="002D56"/>
                        </a:solidFill>
                        <a:latin typeface="+mn-lt"/>
                        <a:cs typeface="Kalinga" panose="020B0502040204020203" pitchFamily="34" charset="0"/>
                      </a:rPr>
                      <a:t>~23 Mt Landfill*</a:t>
                    </a:r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>
                  <a:xfrm>
                    <a:off x="1490972" y="343311"/>
                    <a:ext cx="1413152" cy="41771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altLang="zh-CN" dirty="0">
                        <a:solidFill>
                          <a:srgbClr val="002D56"/>
                        </a:solidFill>
                        <a:latin typeface="+mn-lt"/>
                        <a:cs typeface="Kalinga" panose="020B0502040204020203" pitchFamily="34" charset="0"/>
                      </a:rPr>
                      <a:t>2022</a:t>
                    </a:r>
                  </a:p>
                </p:txBody>
              </p:sp>
              <p:sp>
                <p:nvSpPr>
                  <p:cNvPr id="78" name="Right Arrow 77"/>
                  <p:cNvSpPr/>
                  <p:nvPr/>
                </p:nvSpPr>
                <p:spPr>
                  <a:xfrm>
                    <a:off x="2684449" y="1958525"/>
                    <a:ext cx="2097156" cy="2519715"/>
                  </a:xfrm>
                  <a:prstGeom prst="rightArrow">
                    <a:avLst/>
                  </a:prstGeom>
                  <a:solidFill>
                    <a:srgbClr val="002D5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 dirty="0"/>
                  </a:p>
                </p:txBody>
              </p:sp>
              <p:sp>
                <p:nvSpPr>
                  <p:cNvPr id="80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4071" y="2951872"/>
                    <a:ext cx="2348532" cy="4792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AU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Kalinga" panose="020B0502040204020203" pitchFamily="34" charset="0"/>
                      </a:rPr>
                      <a:t>Recycling  40 Mt</a:t>
                    </a:r>
                  </a:p>
                </p:txBody>
              </p:sp>
            </p:grpSp>
            <p:sp>
              <p:nvSpPr>
                <p:cNvPr id="53" name="Right Arrow 52"/>
                <p:cNvSpPr/>
                <p:nvPr/>
              </p:nvSpPr>
              <p:spPr>
                <a:xfrm rot="5400000">
                  <a:off x="6016074" y="4662942"/>
                  <a:ext cx="711404" cy="1553022"/>
                </a:xfrm>
                <a:prstGeom prst="rightArrow">
                  <a:avLst/>
                </a:prstGeom>
                <a:solidFill>
                  <a:srgbClr val="002D5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dirty="0"/>
                </a:p>
              </p:txBody>
            </p:sp>
          </p:grpSp>
        </p:grpSp>
        <p:sp>
          <p:nvSpPr>
            <p:cNvPr id="45" name="Rectangle 44"/>
            <p:cNvSpPr/>
            <p:nvPr/>
          </p:nvSpPr>
          <p:spPr>
            <a:xfrm>
              <a:off x="2327556" y="2337294"/>
              <a:ext cx="10598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dirty="0">
                  <a:solidFill>
                    <a:srgbClr val="002D56"/>
                  </a:solidFill>
                  <a:latin typeface="+mn-lt"/>
                  <a:cs typeface="Kalinga" panose="020B0502040204020203" pitchFamily="34" charset="0"/>
                </a:rPr>
                <a:t>7%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623539" y="2160510"/>
              <a:ext cx="10598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dirty="0">
                  <a:solidFill>
                    <a:srgbClr val="002D56"/>
                  </a:solidFill>
                  <a:latin typeface="+mn-lt"/>
                  <a:cs typeface="Kalinga" panose="020B0502040204020203" pitchFamily="34" charset="0"/>
                </a:rPr>
                <a:t>60%</a:t>
              </a:r>
            </a:p>
          </p:txBody>
        </p:sp>
        <p:sp>
          <p:nvSpPr>
            <p:cNvPr id="33" name="Right Bracket 32">
              <a:extLst>
                <a:ext uri="{FF2B5EF4-FFF2-40B4-BE49-F238E27FC236}">
                  <a16:creationId xmlns:a16="http://schemas.microsoft.com/office/drawing/2014/main" id="{4C91942B-0A4B-B549-B822-91E5FBA9D3C5}"/>
                </a:ext>
              </a:extLst>
            </p:cNvPr>
            <p:cNvSpPr/>
            <p:nvPr/>
          </p:nvSpPr>
          <p:spPr>
            <a:xfrm rot="5400000">
              <a:off x="5838127" y="4498059"/>
              <a:ext cx="248101" cy="2087820"/>
            </a:xfrm>
            <a:prstGeom prst="rightBracke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AEE41AF7-8AD1-4D2D-97BA-17F53943B756}"/>
              </a:ext>
            </a:extLst>
          </p:cNvPr>
          <p:cNvSpPr/>
          <p:nvPr/>
        </p:nvSpPr>
        <p:spPr>
          <a:xfrm>
            <a:off x="7901875" y="369657"/>
            <a:ext cx="11629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400" dirty="0">
                <a:solidFill>
                  <a:srgbClr val="002D56"/>
                </a:solidFill>
                <a:latin typeface="+mn-lt"/>
                <a:cs typeface="Kalinga" panose="020B0502040204020203" pitchFamily="34" charset="0"/>
              </a:rPr>
              <a:t>New National Target - 80% by 2030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4132E6B7-8E82-45B1-981F-14017A64636B}"/>
              </a:ext>
            </a:extLst>
          </p:cNvPr>
          <p:cNvSpPr/>
          <p:nvPr/>
        </p:nvSpPr>
        <p:spPr>
          <a:xfrm rot="1454530" flipH="1">
            <a:off x="7666306" y="1013997"/>
            <a:ext cx="158078" cy="1258527"/>
          </a:xfrm>
          <a:prstGeom prst="downArrow">
            <a:avLst/>
          </a:prstGeom>
          <a:solidFill>
            <a:srgbClr val="0092D2"/>
          </a:solidFill>
          <a:ln>
            <a:solidFill>
              <a:srgbClr val="0092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94F14BA-7C34-46B7-9A23-F0D3DC043D29}"/>
              </a:ext>
            </a:extLst>
          </p:cNvPr>
          <p:cNvSpPr/>
          <p:nvPr/>
        </p:nvSpPr>
        <p:spPr>
          <a:xfrm>
            <a:off x="7974623" y="4046229"/>
            <a:ext cx="1090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400" dirty="0">
                <a:solidFill>
                  <a:srgbClr val="002D56"/>
                </a:solidFill>
                <a:latin typeface="+mn-lt"/>
                <a:cs typeface="Kalinga" panose="020B0502040204020203" pitchFamily="34" charset="0"/>
              </a:rPr>
              <a:t>Another </a:t>
            </a:r>
          </a:p>
          <a:p>
            <a:pPr algn="ctr">
              <a:spcBef>
                <a:spcPct val="0"/>
              </a:spcBef>
            </a:pPr>
            <a:r>
              <a:rPr lang="en-US" altLang="zh-CN" sz="1400" dirty="0">
                <a:solidFill>
                  <a:srgbClr val="002D56"/>
                </a:solidFill>
                <a:latin typeface="+mn-lt"/>
                <a:cs typeface="Kalinga" panose="020B0502040204020203" pitchFamily="34" charset="0"/>
              </a:rPr>
              <a:t>18 MT/yr recycled by 2030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75FF48-50B2-4635-BCB2-C73611FEFB19}"/>
              </a:ext>
            </a:extLst>
          </p:cNvPr>
          <p:cNvSpPr txBox="1"/>
          <p:nvPr/>
        </p:nvSpPr>
        <p:spPr>
          <a:xfrm>
            <a:off x="1511300" y="229933"/>
            <a:ext cx="6401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Waste Generation</a:t>
            </a:r>
          </a:p>
        </p:txBody>
      </p:sp>
    </p:spTree>
    <p:extLst>
      <p:ext uri="{BB962C8B-B14F-4D97-AF65-F5344CB8AC3E}">
        <p14:creationId xmlns:p14="http://schemas.microsoft.com/office/powerpoint/2010/main" val="307031221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3585623" y="6483121"/>
            <a:ext cx="2831434" cy="26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63" dirty="0">
                <a:solidFill>
                  <a:srgbClr val="002060"/>
                </a:solidFill>
                <a:latin typeface="+mn-lt"/>
              </a:rPr>
              <a:t>Source: ABS Year Book 2014; National Waste Report 2018</a:t>
            </a:r>
          </a:p>
          <a:p>
            <a:pPr lvl="0"/>
            <a:r>
              <a:rPr lang="en-US" sz="563" dirty="0">
                <a:solidFill>
                  <a:srgbClr val="002060"/>
                </a:solidFill>
                <a:latin typeface="+mn-lt"/>
              </a:rPr>
              <a:t>* The balance of landfilled/recycled  is waste recovered as energy, including via LFG.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AEF844-2CB2-41FB-8D02-0FE952E97FD5}"/>
              </a:ext>
            </a:extLst>
          </p:cNvPr>
          <p:cNvGrpSpPr/>
          <p:nvPr/>
        </p:nvGrpSpPr>
        <p:grpSpPr>
          <a:xfrm>
            <a:off x="1493635" y="825581"/>
            <a:ext cx="6156729" cy="5333968"/>
            <a:chOff x="457098" y="186000"/>
            <a:chExt cx="8208971" cy="5511152"/>
          </a:xfrm>
        </p:grpSpPr>
        <p:grpSp>
          <p:nvGrpSpPr>
            <p:cNvPr id="2" name="Group 41"/>
            <p:cNvGrpSpPr>
              <a:grpSpLocks/>
            </p:cNvGrpSpPr>
            <p:nvPr/>
          </p:nvGrpSpPr>
          <p:grpSpPr bwMode="auto">
            <a:xfrm>
              <a:off x="2857488" y="5097077"/>
              <a:ext cx="3598059" cy="600075"/>
              <a:chOff x="1182" y="3606"/>
              <a:chExt cx="2144" cy="510"/>
            </a:xfrm>
          </p:grpSpPr>
          <p:sp>
            <p:nvSpPr>
              <p:cNvPr id="28701" name="Line 42"/>
              <p:cNvSpPr>
                <a:spLocks noChangeShapeType="1"/>
              </p:cNvSpPr>
              <p:nvPr/>
            </p:nvSpPr>
            <p:spPr bwMode="auto">
              <a:xfrm>
                <a:off x="1318" y="4110"/>
                <a:ext cx="1872" cy="0"/>
              </a:xfrm>
              <a:prstGeom prst="line">
                <a:avLst/>
              </a:prstGeom>
              <a:solidFill>
                <a:srgbClr val="002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>
                  <a:solidFill>
                    <a:schemeClr val="lt1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8702" name="Line 43"/>
              <p:cNvSpPr>
                <a:spLocks noChangeShapeType="1"/>
              </p:cNvSpPr>
              <p:nvPr/>
            </p:nvSpPr>
            <p:spPr bwMode="auto">
              <a:xfrm flipV="1">
                <a:off x="3182" y="3606"/>
                <a:ext cx="144" cy="504"/>
              </a:xfrm>
              <a:prstGeom prst="line">
                <a:avLst/>
              </a:prstGeom>
              <a:solidFill>
                <a:srgbClr val="002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>
                  <a:solidFill>
                    <a:schemeClr val="lt1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8703" name="Line 44"/>
              <p:cNvSpPr>
                <a:spLocks noChangeShapeType="1"/>
              </p:cNvSpPr>
              <p:nvPr/>
            </p:nvSpPr>
            <p:spPr bwMode="auto">
              <a:xfrm flipH="1" flipV="1">
                <a:off x="1182" y="3612"/>
                <a:ext cx="144" cy="504"/>
              </a:xfrm>
              <a:prstGeom prst="line">
                <a:avLst/>
              </a:prstGeom>
              <a:solidFill>
                <a:srgbClr val="002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>
                  <a:solidFill>
                    <a:schemeClr val="lt1"/>
                  </a:solidFill>
                  <a:ea typeface="+mn-ea"/>
                  <a:cs typeface="+mn-cs"/>
                </a:endParaRPr>
              </a:p>
            </p:txBody>
          </p:sp>
        </p:grpSp>
        <p:cxnSp>
          <p:nvCxnSpPr>
            <p:cNvPr id="8" name="Straight Connector 7"/>
            <p:cNvCxnSpPr>
              <a:cxnSpLocks/>
            </p:cNvCxnSpPr>
            <p:nvPr/>
          </p:nvCxnSpPr>
          <p:spPr>
            <a:xfrm>
              <a:off x="4130074" y="1375760"/>
              <a:ext cx="0" cy="423834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457098" y="191797"/>
              <a:ext cx="3482113" cy="5417481"/>
              <a:chOff x="986367" y="-120324"/>
              <a:chExt cx="3278939" cy="6136635"/>
            </a:xfrm>
          </p:grpSpPr>
          <p:sp>
            <p:nvSpPr>
              <p:cNvPr id="24" name="Trapezoid 23"/>
              <p:cNvSpPr/>
              <p:nvPr/>
            </p:nvSpPr>
            <p:spPr>
              <a:xfrm rot="10800000">
                <a:off x="1249638" y="315721"/>
                <a:ext cx="1413152" cy="4890710"/>
              </a:xfrm>
              <a:prstGeom prst="trapezoid">
                <a:avLst/>
              </a:prstGeom>
              <a:solidFill>
                <a:srgbClr val="002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28696" name="Text Box 46"/>
              <p:cNvSpPr txBox="1">
                <a:spLocks noChangeArrowheads="1"/>
              </p:cNvSpPr>
              <p:nvPr/>
            </p:nvSpPr>
            <p:spPr bwMode="auto">
              <a:xfrm>
                <a:off x="1013258" y="912379"/>
                <a:ext cx="1903234" cy="503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AU" sz="1400" dirty="0">
                    <a:solidFill>
                      <a:schemeClr val="lt1"/>
                    </a:solidFill>
                    <a:latin typeface="+mn-lt"/>
                    <a:ea typeface="+mn-ea"/>
                    <a:cs typeface="Kalinga" panose="020B0502040204020203" pitchFamily="34" charset="0"/>
                  </a:rPr>
                  <a:t>Generation</a:t>
                </a:r>
              </a:p>
              <a:p>
                <a:pPr algn="ctr"/>
                <a:r>
                  <a:rPr lang="en-AU" sz="1400" dirty="0">
                    <a:solidFill>
                      <a:schemeClr val="lt1"/>
                    </a:solidFill>
                    <a:latin typeface="+mn-lt"/>
                    <a:ea typeface="+mn-ea"/>
                    <a:cs typeface="Kalinga" panose="020B0502040204020203" pitchFamily="34" charset="0"/>
                  </a:rPr>
                  <a:t>22.7 Mt</a:t>
                </a:r>
              </a:p>
            </p:txBody>
          </p:sp>
          <p:sp>
            <p:nvSpPr>
              <p:cNvPr id="28697" name="Rectangle 47"/>
              <p:cNvSpPr>
                <a:spLocks noChangeArrowheads="1"/>
              </p:cNvSpPr>
              <p:nvPr/>
            </p:nvSpPr>
            <p:spPr bwMode="auto">
              <a:xfrm>
                <a:off x="986367" y="5620076"/>
                <a:ext cx="2299757" cy="3962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AU" sz="1600" dirty="0">
                    <a:solidFill>
                      <a:srgbClr val="002D56"/>
                    </a:solidFill>
                    <a:latin typeface="+mn-lt"/>
                    <a:cs typeface="Kalinga" panose="020B0502040204020203" pitchFamily="34" charset="0"/>
                  </a:rPr>
                  <a:t>21.2 Mt Landfill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249637" y="-120324"/>
                <a:ext cx="1413152" cy="432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dirty="0">
                    <a:solidFill>
                      <a:srgbClr val="002D56"/>
                    </a:solidFill>
                    <a:latin typeface="+mn-lt"/>
                    <a:cs typeface="Kalinga" panose="020B0502040204020203" pitchFamily="34" charset="0"/>
                  </a:rPr>
                  <a:t>1996</a:t>
                </a:r>
              </a:p>
            </p:txBody>
          </p:sp>
          <p:sp>
            <p:nvSpPr>
              <p:cNvPr id="54" name="Right Arrow 53"/>
              <p:cNvSpPr/>
              <p:nvPr/>
            </p:nvSpPr>
            <p:spPr>
              <a:xfrm>
                <a:off x="1965547" y="2590155"/>
                <a:ext cx="2299759" cy="691192"/>
              </a:xfrm>
              <a:prstGeom prst="rightArrow">
                <a:avLst/>
              </a:prstGeom>
              <a:solidFill>
                <a:srgbClr val="002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62" name="Right Arrow 61"/>
              <p:cNvSpPr/>
              <p:nvPr/>
            </p:nvSpPr>
            <p:spPr>
              <a:xfrm rot="5400000">
                <a:off x="1616695" y="4536193"/>
                <a:ext cx="761227" cy="1406537"/>
              </a:xfrm>
              <a:prstGeom prst="rightArrow">
                <a:avLst/>
              </a:prstGeom>
              <a:solidFill>
                <a:srgbClr val="002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35" name="Text Box 46"/>
              <p:cNvSpPr txBox="1">
                <a:spLocks noChangeArrowheads="1"/>
              </p:cNvSpPr>
              <p:nvPr/>
            </p:nvSpPr>
            <p:spPr bwMode="auto">
              <a:xfrm>
                <a:off x="2192478" y="2761076"/>
                <a:ext cx="2015142" cy="437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AU" sz="1400" dirty="0">
                    <a:solidFill>
                      <a:schemeClr val="lt1"/>
                    </a:solidFill>
                    <a:latin typeface="+mn-lt"/>
                    <a:ea typeface="+mn-ea"/>
                    <a:cs typeface="Kalinga" panose="020B0502040204020203" pitchFamily="34" charset="0"/>
                  </a:rPr>
                  <a:t>Recycling</a:t>
                </a:r>
                <a:r>
                  <a:rPr lang="en-AU" sz="1200" dirty="0">
                    <a:solidFill>
                      <a:schemeClr val="lt1"/>
                    </a:solidFill>
                    <a:latin typeface="+mn-lt"/>
                    <a:ea typeface="+mn-ea"/>
                    <a:cs typeface="Kalinga" panose="020B0502040204020203" pitchFamily="34" charset="0"/>
                  </a:rPr>
                  <a:t>  1.5 Mt</a:t>
                </a:r>
              </a:p>
            </p:txBody>
          </p:sp>
          <p:sp>
            <p:nvSpPr>
              <p:cNvPr id="47" name="Right Bracket 46"/>
              <p:cNvSpPr/>
              <p:nvPr/>
            </p:nvSpPr>
            <p:spPr>
              <a:xfrm rot="5400000">
                <a:off x="2005928" y="4901585"/>
                <a:ext cx="260635" cy="1930431"/>
              </a:xfrm>
              <a:prstGeom prst="rightBracket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70" name="Text Box 46"/>
            <p:cNvSpPr txBox="1">
              <a:spLocks noChangeArrowheads="1"/>
            </p:cNvSpPr>
            <p:nvPr/>
          </p:nvSpPr>
          <p:spPr bwMode="auto">
            <a:xfrm>
              <a:off x="6066398" y="2953405"/>
              <a:ext cx="1427426" cy="37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AU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Recovery  1.5 Mt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F7A63B-16FA-634A-89B9-FDE6CB63891E}"/>
                </a:ext>
              </a:extLst>
            </p:cNvPr>
            <p:cNvGrpSpPr/>
            <p:nvPr/>
          </p:nvGrpSpPr>
          <p:grpSpPr>
            <a:xfrm>
              <a:off x="3922661" y="186000"/>
              <a:ext cx="4743408" cy="5496612"/>
              <a:chOff x="4014993" y="1028166"/>
              <a:chExt cx="4093999" cy="4662484"/>
            </a:xfrm>
          </p:grpSpPr>
          <p:sp>
            <p:nvSpPr>
              <p:cNvPr id="49" name="Trapezoid 48">
                <a:extLst>
                  <a:ext uri="{FF2B5EF4-FFF2-40B4-BE49-F238E27FC236}">
                    <a16:creationId xmlns:a16="http://schemas.microsoft.com/office/drawing/2014/main" id="{C84F9B7A-5D64-6E49-9A76-7243E2E8514C}"/>
                  </a:ext>
                </a:extLst>
              </p:cNvPr>
              <p:cNvSpPr/>
              <p:nvPr/>
            </p:nvSpPr>
            <p:spPr>
              <a:xfrm rot="10800000">
                <a:off x="4014993" y="1349692"/>
                <a:ext cx="3475360" cy="3572547"/>
              </a:xfrm>
              <a:prstGeom prst="trapezoid">
                <a:avLst>
                  <a:gd name="adj" fmla="val 47830"/>
                </a:avLst>
              </a:prstGeom>
              <a:solidFill>
                <a:srgbClr val="002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4808940" y="1028166"/>
                <a:ext cx="3300052" cy="4662484"/>
                <a:chOff x="5167971" y="-57867"/>
                <a:chExt cx="4400070" cy="6216645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5167971" y="-57867"/>
                  <a:ext cx="4400070" cy="6216645"/>
                  <a:chOff x="1150491" y="-58670"/>
                  <a:chExt cx="3827135" cy="6216645"/>
                </a:xfrm>
              </p:grpSpPr>
              <p:sp>
                <p:nvSpPr>
                  <p:cNvPr id="75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4076" y="978994"/>
                    <a:ext cx="1903234" cy="4378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AU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Kalinga" panose="020B0502040204020203" pitchFamily="34" charset="0"/>
                      </a:rPr>
                      <a:t>Generation</a:t>
                    </a:r>
                  </a:p>
                  <a:p>
                    <a:pPr algn="ctr"/>
                    <a:r>
                      <a:rPr lang="en-AU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Kalinga" panose="020B0502040204020203" pitchFamily="34" charset="0"/>
                      </a:rPr>
                      <a:t>70Mt</a:t>
                    </a:r>
                  </a:p>
                </p:txBody>
              </p:sp>
              <p:sp>
                <p:nvSpPr>
                  <p:cNvPr id="76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1150491" y="5762353"/>
                    <a:ext cx="2281674" cy="39562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AU" sz="1600" dirty="0">
                        <a:solidFill>
                          <a:srgbClr val="002D56"/>
                        </a:solidFill>
                        <a:latin typeface="+mn-lt"/>
                        <a:cs typeface="Kalinga" panose="020B0502040204020203" pitchFamily="34" charset="0"/>
                      </a:rPr>
                      <a:t>14 Mt Landfill*</a:t>
                    </a:r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>
                  <a:xfrm>
                    <a:off x="1562971" y="-58670"/>
                    <a:ext cx="1413152" cy="43158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0"/>
                      </a:spcBef>
                    </a:pPr>
                    <a:r>
                      <a:rPr lang="en-US" altLang="zh-CN" dirty="0">
                        <a:solidFill>
                          <a:srgbClr val="002D56"/>
                        </a:solidFill>
                        <a:latin typeface="+mn-lt"/>
                        <a:cs typeface="Kalinga" panose="020B0502040204020203" pitchFamily="34" charset="0"/>
                      </a:rPr>
                      <a:t>2030</a:t>
                    </a:r>
                  </a:p>
                </p:txBody>
              </p:sp>
              <p:sp>
                <p:nvSpPr>
                  <p:cNvPr id="78" name="Right Arrow 77"/>
                  <p:cNvSpPr/>
                  <p:nvPr/>
                </p:nvSpPr>
                <p:spPr>
                  <a:xfrm>
                    <a:off x="2494452" y="1718523"/>
                    <a:ext cx="2483174" cy="3886493"/>
                  </a:xfrm>
                  <a:prstGeom prst="rightArrow">
                    <a:avLst/>
                  </a:prstGeom>
                  <a:solidFill>
                    <a:srgbClr val="002D5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 dirty="0"/>
                  </a:p>
                </p:txBody>
              </p:sp>
              <p:sp>
                <p:nvSpPr>
                  <p:cNvPr id="80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44072" y="3444106"/>
                    <a:ext cx="1970478" cy="4792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AU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Kalinga" panose="020B0502040204020203" pitchFamily="34" charset="0"/>
                      </a:rPr>
                      <a:t>Recycling  56 Mt</a:t>
                    </a:r>
                  </a:p>
                </p:txBody>
              </p:sp>
            </p:grpSp>
            <p:sp>
              <p:nvSpPr>
                <p:cNvPr id="53" name="Right Arrow 52"/>
                <p:cNvSpPr/>
                <p:nvPr/>
              </p:nvSpPr>
              <p:spPr>
                <a:xfrm rot="5400000">
                  <a:off x="6050284" y="4814968"/>
                  <a:ext cx="711404" cy="830112"/>
                </a:xfrm>
                <a:prstGeom prst="rightArrow">
                  <a:avLst/>
                </a:prstGeom>
                <a:solidFill>
                  <a:srgbClr val="002D5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dirty="0"/>
                </a:p>
              </p:txBody>
            </p:sp>
          </p:grpSp>
        </p:grpSp>
        <p:sp>
          <p:nvSpPr>
            <p:cNvPr id="45" name="Rectangle 44"/>
            <p:cNvSpPr/>
            <p:nvPr/>
          </p:nvSpPr>
          <p:spPr>
            <a:xfrm>
              <a:off x="2327556" y="2337294"/>
              <a:ext cx="1059864" cy="38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dirty="0">
                  <a:solidFill>
                    <a:srgbClr val="002D56"/>
                  </a:solidFill>
                  <a:latin typeface="+mn-lt"/>
                  <a:cs typeface="Kalinga" panose="020B0502040204020203" pitchFamily="34" charset="0"/>
                </a:rPr>
                <a:t>7%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478696" y="1454023"/>
              <a:ext cx="1059864" cy="38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dirty="0">
                  <a:solidFill>
                    <a:srgbClr val="002D56"/>
                  </a:solidFill>
                  <a:latin typeface="+mn-lt"/>
                  <a:cs typeface="Kalinga" panose="020B0502040204020203" pitchFamily="34" charset="0"/>
                </a:rPr>
                <a:t>80%</a:t>
              </a:r>
            </a:p>
          </p:txBody>
        </p:sp>
        <p:sp>
          <p:nvSpPr>
            <p:cNvPr id="33" name="Right Bracket 32">
              <a:extLst>
                <a:ext uri="{FF2B5EF4-FFF2-40B4-BE49-F238E27FC236}">
                  <a16:creationId xmlns:a16="http://schemas.microsoft.com/office/drawing/2014/main" id="{4C91942B-0A4B-B549-B822-91E5FBA9D3C5}"/>
                </a:ext>
              </a:extLst>
            </p:cNvPr>
            <p:cNvSpPr/>
            <p:nvPr/>
          </p:nvSpPr>
          <p:spPr>
            <a:xfrm rot="5400000">
              <a:off x="5836501" y="4557475"/>
              <a:ext cx="248095" cy="1944950"/>
            </a:xfrm>
            <a:prstGeom prst="rightBracke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875FF48-50B2-4635-BCB2-C73611FEFB19}"/>
              </a:ext>
            </a:extLst>
          </p:cNvPr>
          <p:cNvSpPr txBox="1"/>
          <p:nvPr/>
        </p:nvSpPr>
        <p:spPr>
          <a:xfrm>
            <a:off x="2225347" y="176150"/>
            <a:ext cx="4801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By</a:t>
            </a:r>
            <a:r>
              <a:rPr lang="en-AU" sz="3000" dirty="0">
                <a:solidFill>
                  <a:srgbClr val="0092D2"/>
                </a:solidFill>
                <a:latin typeface="+mn-lt"/>
                <a:cs typeface="Kalinga" panose="020B0502040204020203" pitchFamily="34" charset="0"/>
              </a:rPr>
              <a:t> 2030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67EB399-FBF1-4A42-A4D5-97F06FF2EE71}"/>
              </a:ext>
            </a:extLst>
          </p:cNvPr>
          <p:cNvSpPr/>
          <p:nvPr/>
        </p:nvSpPr>
        <p:spPr>
          <a:xfrm>
            <a:off x="7456643" y="4290587"/>
            <a:ext cx="1436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rgbClr val="002D56"/>
                </a:solidFill>
                <a:latin typeface="+mn-lt"/>
                <a:cs typeface="Kalinga" panose="020B0502040204020203" pitchFamily="34" charset="0"/>
              </a:rPr>
              <a:t>18  MT/yr growth in 10 years</a:t>
            </a:r>
          </a:p>
        </p:txBody>
      </p:sp>
    </p:spTree>
    <p:extLst>
      <p:ext uri="{BB962C8B-B14F-4D97-AF65-F5344CB8AC3E}">
        <p14:creationId xmlns:p14="http://schemas.microsoft.com/office/powerpoint/2010/main" val="352190920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rrow: Right 36">
            <a:extLst>
              <a:ext uri="{FF2B5EF4-FFF2-40B4-BE49-F238E27FC236}">
                <a16:creationId xmlns:a16="http://schemas.microsoft.com/office/drawing/2014/main" id="{9B9D63B5-403D-EEBF-34B2-2AA37EEB0498}"/>
              </a:ext>
            </a:extLst>
          </p:cNvPr>
          <p:cNvSpPr/>
          <p:nvPr/>
        </p:nvSpPr>
        <p:spPr>
          <a:xfrm>
            <a:off x="5441868" y="2356023"/>
            <a:ext cx="854116" cy="2047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CC622D25-B05A-E295-223E-C18EEAFC9277}"/>
              </a:ext>
            </a:extLst>
          </p:cNvPr>
          <p:cNvSpPr/>
          <p:nvPr/>
        </p:nvSpPr>
        <p:spPr>
          <a:xfrm>
            <a:off x="5284739" y="2911572"/>
            <a:ext cx="854116" cy="1702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A89C5EED-6336-F80C-C300-1B1EEC6EA764}"/>
              </a:ext>
            </a:extLst>
          </p:cNvPr>
          <p:cNvSpPr/>
          <p:nvPr/>
        </p:nvSpPr>
        <p:spPr>
          <a:xfrm>
            <a:off x="5014809" y="3508348"/>
            <a:ext cx="854116" cy="9655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D84A480F-05F1-9B0A-767C-6B95EF975A47}"/>
              </a:ext>
            </a:extLst>
          </p:cNvPr>
          <p:cNvSpPr/>
          <p:nvPr/>
        </p:nvSpPr>
        <p:spPr>
          <a:xfrm>
            <a:off x="4866123" y="3973111"/>
            <a:ext cx="854116" cy="342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41D773C2-BC96-A662-6CF9-0AD2A394417F}"/>
              </a:ext>
            </a:extLst>
          </p:cNvPr>
          <p:cNvSpPr/>
          <p:nvPr/>
        </p:nvSpPr>
        <p:spPr>
          <a:xfrm flipV="1">
            <a:off x="4866123" y="4375613"/>
            <a:ext cx="625889" cy="342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996D821D-7C70-1E44-89C8-49CDDB906F54}"/>
              </a:ext>
            </a:extLst>
          </p:cNvPr>
          <p:cNvSpPr/>
          <p:nvPr/>
        </p:nvSpPr>
        <p:spPr>
          <a:xfrm flipH="1">
            <a:off x="3208020" y="3640380"/>
            <a:ext cx="771122" cy="3005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9CAB4280-EA97-DEE8-1575-453874A72025}"/>
              </a:ext>
            </a:extLst>
          </p:cNvPr>
          <p:cNvSpPr/>
          <p:nvPr/>
        </p:nvSpPr>
        <p:spPr>
          <a:xfrm flipH="1">
            <a:off x="2953858" y="3081796"/>
            <a:ext cx="771122" cy="4002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77F6C3B-62C3-9DD8-F57E-67A512719D46}"/>
              </a:ext>
            </a:extLst>
          </p:cNvPr>
          <p:cNvSpPr/>
          <p:nvPr/>
        </p:nvSpPr>
        <p:spPr>
          <a:xfrm flipH="1">
            <a:off x="2608472" y="2347448"/>
            <a:ext cx="917655" cy="6806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C8678164-91A2-AA4C-BD1C-E402F27C44ED}"/>
              </a:ext>
            </a:extLst>
          </p:cNvPr>
          <p:cNvSpPr/>
          <p:nvPr/>
        </p:nvSpPr>
        <p:spPr>
          <a:xfrm flipV="1">
            <a:off x="3259567" y="2185771"/>
            <a:ext cx="2385322" cy="2489498"/>
          </a:xfrm>
          <a:prstGeom prst="trapezoid">
            <a:avLst>
              <a:gd name="adj" fmla="val 3538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304031" y="339043"/>
            <a:ext cx="7035764" cy="289491"/>
          </a:xfrm>
        </p:spPr>
        <p:txBody>
          <a:bodyPr>
            <a:noAutofit/>
          </a:bodyPr>
          <a:lstStyle/>
          <a:p>
            <a:pPr algn="ctr"/>
            <a:r>
              <a:rPr lang="en-US" altLang="zh-CN" dirty="0">
                <a:solidFill>
                  <a:srgbClr val="0092D2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What we landfill and recycle</a:t>
            </a:r>
            <a:endParaRPr lang="en-AU" dirty="0">
              <a:solidFill>
                <a:srgbClr val="0092D2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58" name="Text Box 3">
            <a:extLst>
              <a:ext uri="{FF2B5EF4-FFF2-40B4-BE49-F238E27FC236}">
                <a16:creationId xmlns:a16="http://schemas.microsoft.com/office/drawing/2014/main" id="{E2415709-9C4A-BA40-951B-B5EF7817D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54" y="3401909"/>
            <a:ext cx="2300684" cy="24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>
              <a:defRPr sz="200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</a:lstStyle>
          <a:p>
            <a:r>
              <a:rPr lang="en-AU" sz="1500" dirty="0"/>
              <a:t>Tyres: 0.17 (56%)</a:t>
            </a:r>
          </a:p>
        </p:txBody>
      </p:sp>
      <p:sp>
        <p:nvSpPr>
          <p:cNvPr id="61" name="Text Box 8">
            <a:extLst>
              <a:ext uri="{FF2B5EF4-FFF2-40B4-BE49-F238E27FC236}">
                <a16:creationId xmlns:a16="http://schemas.microsoft.com/office/drawing/2014/main" id="{137B8CF7-3B56-0C4C-B692-CB8D84456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489" y="3826666"/>
            <a:ext cx="2780958" cy="41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>
              <a:defRPr sz="200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</a:lstStyle>
          <a:p>
            <a:r>
              <a:rPr lang="en-GB" sz="1500" dirty="0"/>
              <a:t>Paint </a:t>
            </a:r>
            <a:r>
              <a:rPr lang="en-AU" sz="1500" dirty="0"/>
              <a:t>: 0.03  (15%)</a:t>
            </a:r>
          </a:p>
        </p:txBody>
      </p:sp>
      <p:sp>
        <p:nvSpPr>
          <p:cNvPr id="62" name="Text Box 10">
            <a:extLst>
              <a:ext uri="{FF2B5EF4-FFF2-40B4-BE49-F238E27FC236}">
                <a16:creationId xmlns:a16="http://schemas.microsoft.com/office/drawing/2014/main" id="{84DA74B6-1EB5-3B49-8461-322947CF0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8532" y="2359522"/>
            <a:ext cx="1390195" cy="18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>
              <a:defRPr sz="200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</a:lstStyle>
          <a:p>
            <a:r>
              <a:rPr lang="en-AU" sz="1500" dirty="0"/>
              <a:t>Oil:  0.69 Mt</a:t>
            </a:r>
          </a:p>
        </p:txBody>
      </p:sp>
      <p:grpSp>
        <p:nvGrpSpPr>
          <p:cNvPr id="76" name="Group 39">
            <a:extLst>
              <a:ext uri="{FF2B5EF4-FFF2-40B4-BE49-F238E27FC236}">
                <a16:creationId xmlns:a16="http://schemas.microsoft.com/office/drawing/2014/main" id="{6E036EFD-A958-C541-818B-3DDB7079368C}"/>
              </a:ext>
            </a:extLst>
          </p:cNvPr>
          <p:cNvGrpSpPr>
            <a:grpSpLocks/>
          </p:cNvGrpSpPr>
          <p:nvPr/>
        </p:nvGrpSpPr>
        <p:grpSpPr bwMode="auto">
          <a:xfrm>
            <a:off x="3208020" y="5369552"/>
            <a:ext cx="2494725" cy="405045"/>
            <a:chOff x="1182" y="3475"/>
            <a:chExt cx="2144" cy="510"/>
          </a:xfrm>
        </p:grpSpPr>
        <p:sp>
          <p:nvSpPr>
            <p:cNvPr id="77" name="Text Box 40">
              <a:extLst>
                <a:ext uri="{FF2B5EF4-FFF2-40B4-BE49-F238E27FC236}">
                  <a16:creationId xmlns:a16="http://schemas.microsoft.com/office/drawing/2014/main" id="{2F716451-DAD0-5047-BA3D-6EA839C16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0" y="3611"/>
              <a:ext cx="996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>
                <a:defRPr sz="2000">
                  <a:solidFill>
                    <a:srgbClr val="002D56"/>
                  </a:solidFill>
                  <a:latin typeface="Kalinga" panose="020B0502040204020203" pitchFamily="34" charset="0"/>
                  <a:cs typeface="Kalinga" panose="020B0502040204020203" pitchFamily="34" charset="0"/>
                </a:defRPr>
              </a:lvl1pPr>
            </a:lstStyle>
            <a:p>
              <a:r>
                <a:rPr lang="en-AU" sz="1500" dirty="0"/>
                <a:t>Landfill </a:t>
              </a:r>
            </a:p>
          </p:txBody>
        </p:sp>
        <p:grpSp>
          <p:nvGrpSpPr>
            <p:cNvPr id="78" name="Group 41">
              <a:extLst>
                <a:ext uri="{FF2B5EF4-FFF2-40B4-BE49-F238E27FC236}">
                  <a16:creationId xmlns:a16="http://schemas.microsoft.com/office/drawing/2014/main" id="{A5A85F43-4207-324A-92DD-7312D88646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2" y="3475"/>
              <a:ext cx="2144" cy="510"/>
              <a:chOff x="1182" y="3606"/>
              <a:chExt cx="2144" cy="510"/>
            </a:xfrm>
          </p:grpSpPr>
          <p:sp>
            <p:nvSpPr>
              <p:cNvPr id="79" name="Line 42">
                <a:extLst>
                  <a:ext uri="{FF2B5EF4-FFF2-40B4-BE49-F238E27FC236}">
                    <a16:creationId xmlns:a16="http://schemas.microsoft.com/office/drawing/2014/main" id="{44AE8F21-DD92-674B-9B91-D2F33009C0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8" y="4110"/>
                <a:ext cx="187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 dirty="0">
                  <a:latin typeface="Century Gothic"/>
                </a:endParaRPr>
              </a:p>
            </p:txBody>
          </p:sp>
          <p:sp>
            <p:nvSpPr>
              <p:cNvPr id="80" name="Line 43">
                <a:extLst>
                  <a:ext uri="{FF2B5EF4-FFF2-40B4-BE49-F238E27FC236}">
                    <a16:creationId xmlns:a16="http://schemas.microsoft.com/office/drawing/2014/main" id="{66BDBA3E-6289-714F-9437-D55DC37F86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82" y="3606"/>
                <a:ext cx="144" cy="50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 dirty="0">
                  <a:latin typeface="Century Gothic"/>
                </a:endParaRPr>
              </a:p>
            </p:txBody>
          </p:sp>
          <p:sp>
            <p:nvSpPr>
              <p:cNvPr id="81" name="Line 44">
                <a:extLst>
                  <a:ext uri="{FF2B5EF4-FFF2-40B4-BE49-F238E27FC236}">
                    <a16:creationId xmlns:a16="http://schemas.microsoft.com/office/drawing/2014/main" id="{C2027425-C6B9-2F40-92C7-EEB637AAEA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82" y="3612"/>
                <a:ext cx="144" cy="50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 dirty="0">
                  <a:latin typeface="Century Gothic"/>
                </a:endParaRPr>
              </a:p>
            </p:txBody>
          </p:sp>
        </p:grpSp>
      </p:grpSp>
      <p:sp>
        <p:nvSpPr>
          <p:cNvPr id="82" name="Text Box 46">
            <a:extLst>
              <a:ext uri="{FF2B5EF4-FFF2-40B4-BE49-F238E27FC236}">
                <a16:creationId xmlns:a16="http://schemas.microsoft.com/office/drawing/2014/main" id="{DECACF50-8511-364F-87B6-99FEF16CC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5760" y="1723097"/>
            <a:ext cx="2361197" cy="30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>
              <a:defRPr sz="200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</a:lstStyle>
          <a:p>
            <a:r>
              <a:rPr lang="en-AU" sz="1500" dirty="0"/>
              <a:t>64 Mt </a:t>
            </a:r>
          </a:p>
          <a:p>
            <a:r>
              <a:rPr lang="en-AU" sz="1050" dirty="0"/>
              <a:t>core waste generated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65313C0-5EDD-5D47-9B87-58B557125071}"/>
              </a:ext>
            </a:extLst>
          </p:cNvPr>
          <p:cNvSpPr/>
          <p:nvPr/>
        </p:nvSpPr>
        <p:spPr>
          <a:xfrm>
            <a:off x="6277409" y="2866077"/>
            <a:ext cx="2582007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sz="1500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Plastics: 0.34 (15%)</a:t>
            </a:r>
          </a:p>
        </p:txBody>
      </p:sp>
      <p:sp>
        <p:nvSpPr>
          <p:cNvPr id="88" name="Text Box 45">
            <a:extLst>
              <a:ext uri="{FF2B5EF4-FFF2-40B4-BE49-F238E27FC236}">
                <a16:creationId xmlns:a16="http://schemas.microsoft.com/office/drawing/2014/main" id="{8C6AC283-A57D-0841-A015-17BB92661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005" y="2260638"/>
            <a:ext cx="1701353" cy="133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AU" sz="1200" b="1" dirty="0">
                <a:solidFill>
                  <a:srgbClr val="FF0000"/>
                </a:solidFill>
                <a:latin typeface="Century Gothic"/>
              </a:rPr>
              <a:t>8.7Mt </a:t>
            </a:r>
            <a:r>
              <a:rPr lang="en-AU" sz="1200" dirty="0">
                <a:solidFill>
                  <a:srgbClr val="FF0000"/>
                </a:solidFill>
                <a:latin typeface="Century Gothic"/>
              </a:rPr>
              <a:t>Mixed C+I</a:t>
            </a:r>
          </a:p>
          <a:p>
            <a:pPr algn="ctr"/>
            <a:r>
              <a:rPr lang="en-AU" sz="1200" b="1" dirty="0">
                <a:solidFill>
                  <a:srgbClr val="FF0000"/>
                </a:solidFill>
                <a:latin typeface="Century Gothic"/>
              </a:rPr>
              <a:t>7.5 </a:t>
            </a:r>
            <a:r>
              <a:rPr lang="en-AU" sz="1200" dirty="0">
                <a:solidFill>
                  <a:srgbClr val="FF0000"/>
                </a:solidFill>
                <a:latin typeface="Century Gothic"/>
              </a:rPr>
              <a:t>Organics</a:t>
            </a:r>
          </a:p>
          <a:p>
            <a:pPr algn="ctr"/>
            <a:r>
              <a:rPr lang="en-AU" sz="1200" b="1" dirty="0">
                <a:solidFill>
                  <a:srgbClr val="FF0000"/>
                </a:solidFill>
                <a:latin typeface="Century Gothic"/>
              </a:rPr>
              <a:t>6.5</a:t>
            </a:r>
            <a:r>
              <a:rPr lang="en-AU" sz="1200" dirty="0">
                <a:solidFill>
                  <a:srgbClr val="FF0000"/>
                </a:solidFill>
                <a:latin typeface="Century Gothic"/>
              </a:rPr>
              <a:t> Mixed C+D </a:t>
            </a:r>
          </a:p>
          <a:p>
            <a:pPr algn="ctr"/>
            <a:r>
              <a:rPr lang="en-AU" sz="1200" b="1" dirty="0">
                <a:solidFill>
                  <a:srgbClr val="FF0000"/>
                </a:solidFill>
                <a:latin typeface="Century Gothic"/>
              </a:rPr>
              <a:t>2.2 </a:t>
            </a:r>
            <a:r>
              <a:rPr lang="en-AU" sz="1200" dirty="0">
                <a:solidFill>
                  <a:srgbClr val="FF0000"/>
                </a:solidFill>
                <a:latin typeface="Century Gothic"/>
              </a:rPr>
              <a:t>Plastics</a:t>
            </a:r>
          </a:p>
          <a:p>
            <a:pPr algn="ctr"/>
            <a:endParaRPr lang="en-AU" sz="1200" dirty="0">
              <a:latin typeface="Century Gothic"/>
            </a:endParaRPr>
          </a:p>
          <a:p>
            <a:pPr algn="ctr"/>
            <a:r>
              <a:rPr lang="en-AU" sz="1200" b="1" dirty="0">
                <a:latin typeface="Century Gothic"/>
              </a:rPr>
              <a:t>0.7</a:t>
            </a:r>
            <a:r>
              <a:rPr lang="en-AU" sz="1200" dirty="0">
                <a:latin typeface="Century Gothic"/>
              </a:rPr>
              <a:t> Textiles</a:t>
            </a:r>
            <a:endParaRPr lang="en-AU" sz="1200" b="1" dirty="0">
              <a:latin typeface="Century Gothic"/>
            </a:endParaRPr>
          </a:p>
          <a:p>
            <a:pPr algn="ctr"/>
            <a:r>
              <a:rPr lang="en-AU" sz="1200" b="1" dirty="0">
                <a:latin typeface="Century Gothic"/>
              </a:rPr>
              <a:t>0.7 </a:t>
            </a:r>
            <a:r>
              <a:rPr lang="en-AU" sz="1200" dirty="0">
                <a:latin typeface="Century Gothic"/>
              </a:rPr>
              <a:t>Metals</a:t>
            </a:r>
          </a:p>
          <a:p>
            <a:pPr algn="ctr"/>
            <a:r>
              <a:rPr lang="en-AU" sz="1200" b="1" dirty="0">
                <a:latin typeface="Century Gothic"/>
              </a:rPr>
              <a:t>0.3 </a:t>
            </a:r>
            <a:r>
              <a:rPr lang="en-AU" sz="1200" dirty="0">
                <a:latin typeface="Century Gothic"/>
              </a:rPr>
              <a:t>Tyres</a:t>
            </a:r>
          </a:p>
          <a:p>
            <a:pPr algn="ctr"/>
            <a:r>
              <a:rPr lang="en-AU" sz="1200" b="1" dirty="0">
                <a:latin typeface="Century Gothic"/>
              </a:rPr>
              <a:t>0.2 </a:t>
            </a:r>
            <a:r>
              <a:rPr lang="en-GB" sz="1200" dirty="0">
                <a:latin typeface="Century Gothic"/>
              </a:rPr>
              <a:t>Paint</a:t>
            </a:r>
          </a:p>
          <a:p>
            <a:pPr algn="ctr"/>
            <a:endParaRPr lang="en-GB" sz="1200" dirty="0">
              <a:latin typeface="Century Gothic"/>
            </a:endParaRPr>
          </a:p>
          <a:p>
            <a:pPr algn="ctr"/>
            <a:r>
              <a:rPr lang="en-US" sz="900" dirty="0">
                <a:latin typeface="Century Gothic"/>
              </a:rPr>
              <a:t>0.0008 </a:t>
            </a:r>
          </a:p>
          <a:p>
            <a:pPr algn="ctr"/>
            <a:r>
              <a:rPr lang="en-GB" sz="900" dirty="0">
                <a:latin typeface="Century Gothic"/>
              </a:rPr>
              <a:t>Coffee cups</a:t>
            </a:r>
          </a:p>
          <a:p>
            <a:pPr algn="ctr"/>
            <a:endParaRPr lang="en-AU" sz="1200" dirty="0">
              <a:latin typeface="Century Gothic"/>
            </a:endParaRPr>
          </a:p>
          <a:p>
            <a:pPr algn="ctr"/>
            <a:endParaRPr lang="en-AU" sz="1069" dirty="0">
              <a:latin typeface="Century Gothic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3101A93-1010-4A48-A632-9ADE65529A6F}"/>
              </a:ext>
            </a:extLst>
          </p:cNvPr>
          <p:cNvSpPr txBox="1"/>
          <p:nvPr/>
        </p:nvSpPr>
        <p:spPr>
          <a:xfrm>
            <a:off x="375460" y="5173261"/>
            <a:ext cx="1678505" cy="52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3" dirty="0"/>
              <a:t>Tonnages based on:</a:t>
            </a:r>
          </a:p>
          <a:p>
            <a:r>
              <a:rPr lang="en-US" sz="563" dirty="0"/>
              <a:t>- Core waste data from National Waste Report 2022.</a:t>
            </a:r>
          </a:p>
          <a:p>
            <a:r>
              <a:rPr lang="en-US" sz="563" dirty="0"/>
              <a:t>- *</a:t>
            </a:r>
            <a:r>
              <a:rPr lang="en-US" sz="563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BioPak 2018</a:t>
            </a:r>
            <a:endParaRPr lang="en-US" sz="563" dirty="0"/>
          </a:p>
          <a:p>
            <a:endParaRPr lang="en-US" sz="563" dirty="0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136E73CF-BA2C-D74A-852F-06779CC9E8E0}"/>
              </a:ext>
            </a:extLst>
          </p:cNvPr>
          <p:cNvSpPr/>
          <p:nvPr/>
        </p:nvSpPr>
        <p:spPr>
          <a:xfrm flipV="1">
            <a:off x="3917851" y="4691158"/>
            <a:ext cx="1088327" cy="629678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3" name="Rectangle 47">
            <a:extLst>
              <a:ext uri="{FF2B5EF4-FFF2-40B4-BE49-F238E27FC236}">
                <a16:creationId xmlns:a16="http://schemas.microsoft.com/office/drawing/2014/main" id="{16BD36A2-BEA1-5049-9991-4418BD9EF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114" y="4762633"/>
            <a:ext cx="71979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1400" dirty="0">
                <a:solidFill>
                  <a:schemeClr val="bg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23 Mt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A1C7AB3F-6D8C-6FBF-D625-916AB8B3E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95" y="3685698"/>
            <a:ext cx="1554652" cy="20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>
              <a:defRPr sz="200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</a:lstStyle>
          <a:p>
            <a:r>
              <a:rPr lang="en-AU" sz="1500" dirty="0"/>
              <a:t>Metals: 4.8 Mt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C9EFBD51-EE57-E690-B276-2DAA81699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346" y="3150363"/>
            <a:ext cx="1835795" cy="2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>
              <a:defRPr sz="200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</a:lstStyle>
          <a:p>
            <a:r>
              <a:rPr lang="en-AU" sz="1500" dirty="0"/>
              <a:t>Organics: 7.8 Mt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31651ACB-F91A-8E9E-695A-A4285B647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28" y="2560752"/>
            <a:ext cx="2063300" cy="16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sz="1500" dirty="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Masonry: 16.0 Mt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7AB57CE6-DC14-51D1-4A71-C2A97B5A3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797" y="4261903"/>
            <a:ext cx="1811210" cy="17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>
              <a:defRPr sz="2000">
                <a:solidFill>
                  <a:srgbClr val="002D56"/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</a:lstStyle>
          <a:p>
            <a:r>
              <a:rPr lang="en-AU" sz="1500" dirty="0"/>
              <a:t>Mattresses: 0.02</a:t>
            </a:r>
          </a:p>
        </p:txBody>
      </p:sp>
    </p:spTree>
    <p:extLst>
      <p:ext uri="{BB962C8B-B14F-4D97-AF65-F5344CB8AC3E}">
        <p14:creationId xmlns:p14="http://schemas.microsoft.com/office/powerpoint/2010/main" val="395149850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MRA</Template>
  <TotalTime>21232</TotalTime>
  <Words>1849</Words>
  <Application>Microsoft Office PowerPoint</Application>
  <PresentationFormat>On-screen Show (4:3)</PresentationFormat>
  <Paragraphs>403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Aileron Regular</vt:lpstr>
      <vt:lpstr>Aileron Regular Bold</vt:lpstr>
      <vt:lpstr>Arial</vt:lpstr>
      <vt:lpstr>Arial  </vt:lpstr>
      <vt:lpstr>Calibri</vt:lpstr>
      <vt:lpstr>Century Gothic</vt:lpstr>
      <vt:lpstr>Kalinga</vt:lpstr>
      <vt:lpstr>Lucida Grande</vt:lpstr>
      <vt:lpstr>Wingdings</vt:lpstr>
      <vt:lpstr>MRA</vt:lpstr>
      <vt:lpstr>PowerPoint Presentation</vt:lpstr>
      <vt:lpstr>PowerPoint Presentation</vt:lpstr>
      <vt:lpstr>More waste, more recycling</vt:lpstr>
      <vt:lpstr>PowerPoint Presentation</vt:lpstr>
      <vt:lpstr>To hit 80% diversion - Target</vt:lpstr>
      <vt:lpstr>PowerPoint Presentation</vt:lpstr>
      <vt:lpstr>PowerPoint Presentation</vt:lpstr>
      <vt:lpstr>PowerPoint Presentation</vt:lpstr>
      <vt:lpstr>What we landfill and recycle</vt:lpstr>
      <vt:lpstr>Davis Rd</vt:lpstr>
      <vt:lpstr>Davis Rd</vt:lpstr>
      <vt:lpstr>Victoria – 2.1 MT new C+I recycling to hit target</vt:lpstr>
      <vt:lpstr>PowerPoint Presentation</vt:lpstr>
      <vt:lpstr>PowerPoint Presentation</vt:lpstr>
      <vt:lpstr>8.5 MT being landfilled 6.25 MT – Vic, QLD, NSW, WA alone to hit targets </vt:lpstr>
      <vt:lpstr>PowerPoint Presentation</vt:lpstr>
      <vt:lpstr>PowerPoint Presentation</vt:lpstr>
      <vt:lpstr>PowerPoint Presentation</vt:lpstr>
      <vt:lpstr>Levies – shift the inflection point  </vt:lpstr>
      <vt:lpstr>PowerPoint Presentation</vt:lpstr>
      <vt:lpstr>3. Sorting infrastructure – Dirty MRFs</vt:lpstr>
      <vt:lpstr>PowerPoint Presentation</vt:lpstr>
      <vt:lpstr>4  EPR, CDS, Plastic packaging</vt:lpstr>
      <vt:lpstr>5. Weight Based Billing</vt:lpstr>
      <vt:lpstr>6. Circular Economy - Pragmatic steps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vsen0778</dc:creator>
  <cp:lastModifiedBy>Zoe Watkins</cp:lastModifiedBy>
  <cp:revision>1289</cp:revision>
  <cp:lastPrinted>2017-02-27T06:05:37Z</cp:lastPrinted>
  <dcterms:created xsi:type="dcterms:W3CDTF">2016-02-26T01:19:15Z</dcterms:created>
  <dcterms:modified xsi:type="dcterms:W3CDTF">2023-10-24T20:44:36Z</dcterms:modified>
</cp:coreProperties>
</file>